
<file path=[Content_Types].xml><?xml version="1.0" encoding="utf-8"?>
<Types xmlns="http://schemas.openxmlformats.org/package/2006/content-types">
  <Default Extension="bin" ContentType="application/vnd.openxmlformats-officedocument.oleObject"/>
  <Default Extension="e07a68ec4784bc26687dafddb2b6c304" ContentType="image/png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9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0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1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  <p:sldMasterId id="2147483720" r:id="rId8"/>
    <p:sldMasterId id="2147483724" r:id="rId9"/>
    <p:sldMasterId id="2147483731" r:id="rId10"/>
    <p:sldMasterId id="2147483743" r:id="rId11"/>
    <p:sldMasterId id="2147483756" r:id="rId12"/>
  </p:sldMasterIdLst>
  <p:notesMasterIdLst>
    <p:notesMasterId r:id="rId112"/>
  </p:notesMasterIdLst>
  <p:handoutMasterIdLst>
    <p:handoutMasterId r:id="rId113"/>
  </p:handoutMasterIdLst>
  <p:sldIdLst>
    <p:sldId id="258" r:id="rId13"/>
    <p:sldId id="4780" r:id="rId14"/>
    <p:sldId id="4626" r:id="rId15"/>
    <p:sldId id="4767" r:id="rId16"/>
    <p:sldId id="4749" r:id="rId17"/>
    <p:sldId id="4629" r:id="rId18"/>
    <p:sldId id="4630" r:id="rId19"/>
    <p:sldId id="4631" r:id="rId20"/>
    <p:sldId id="4632" r:id="rId21"/>
    <p:sldId id="4768" r:id="rId22"/>
    <p:sldId id="4633" r:id="rId23"/>
    <p:sldId id="4634" r:id="rId24"/>
    <p:sldId id="4635" r:id="rId25"/>
    <p:sldId id="4637" r:id="rId26"/>
    <p:sldId id="4639" r:id="rId27"/>
    <p:sldId id="4640" r:id="rId28"/>
    <p:sldId id="4641" r:id="rId29"/>
    <p:sldId id="4642" r:id="rId30"/>
    <p:sldId id="4643" r:id="rId31"/>
    <p:sldId id="4644" r:id="rId32"/>
    <p:sldId id="4645" r:id="rId33"/>
    <p:sldId id="4646" r:id="rId34"/>
    <p:sldId id="4647" r:id="rId35"/>
    <p:sldId id="4713" r:id="rId36"/>
    <p:sldId id="4652" r:id="rId37"/>
    <p:sldId id="4653" r:id="rId38"/>
    <p:sldId id="4654" r:id="rId39"/>
    <p:sldId id="4655" r:id="rId40"/>
    <p:sldId id="4656" r:id="rId41"/>
    <p:sldId id="4657" r:id="rId42"/>
    <p:sldId id="4658" r:id="rId43"/>
    <p:sldId id="4659" r:id="rId44"/>
    <p:sldId id="4218" r:id="rId45"/>
    <p:sldId id="4219" r:id="rId46"/>
    <p:sldId id="4668" r:id="rId47"/>
    <p:sldId id="4725" r:id="rId48"/>
    <p:sldId id="4670" r:id="rId49"/>
    <p:sldId id="4774" r:id="rId50"/>
    <p:sldId id="4672" r:id="rId51"/>
    <p:sldId id="4673" r:id="rId52"/>
    <p:sldId id="4733" r:id="rId53"/>
    <p:sldId id="4711" r:id="rId54"/>
    <p:sldId id="4674" r:id="rId55"/>
    <p:sldId id="4744" r:id="rId56"/>
    <p:sldId id="4775" r:id="rId57"/>
    <p:sldId id="4680" r:id="rId58"/>
    <p:sldId id="4681" r:id="rId59"/>
    <p:sldId id="4683" r:id="rId60"/>
    <p:sldId id="4685" r:id="rId61"/>
    <p:sldId id="4687" r:id="rId62"/>
    <p:sldId id="4688" r:id="rId63"/>
    <p:sldId id="4714" r:id="rId64"/>
    <p:sldId id="4715" r:id="rId65"/>
    <p:sldId id="4716" r:id="rId66"/>
    <p:sldId id="4717" r:id="rId67"/>
    <p:sldId id="4718" r:id="rId68"/>
    <p:sldId id="4696" r:id="rId69"/>
    <p:sldId id="4697" r:id="rId70"/>
    <p:sldId id="4719" r:id="rId71"/>
    <p:sldId id="4694" r:id="rId72"/>
    <p:sldId id="4771" r:id="rId73"/>
    <p:sldId id="4776" r:id="rId74"/>
    <p:sldId id="4763" r:id="rId75"/>
    <p:sldId id="4728" r:id="rId76"/>
    <p:sldId id="4770" r:id="rId77"/>
    <p:sldId id="4777" r:id="rId78"/>
    <p:sldId id="4741" r:id="rId79"/>
    <p:sldId id="4769" r:id="rId80"/>
    <p:sldId id="4743" r:id="rId81"/>
    <p:sldId id="4746" r:id="rId82"/>
    <p:sldId id="4738" r:id="rId83"/>
    <p:sldId id="4739" r:id="rId84"/>
    <p:sldId id="4740" r:id="rId85"/>
    <p:sldId id="4782" r:id="rId86"/>
    <p:sldId id="4781" r:id="rId87"/>
    <p:sldId id="4783" r:id="rId88"/>
    <p:sldId id="4784" r:id="rId89"/>
    <p:sldId id="4778" r:id="rId90"/>
    <p:sldId id="4734" r:id="rId91"/>
    <p:sldId id="4702" r:id="rId92"/>
    <p:sldId id="4779" r:id="rId93"/>
    <p:sldId id="4751" r:id="rId94"/>
    <p:sldId id="4752" r:id="rId95"/>
    <p:sldId id="4753" r:id="rId96"/>
    <p:sldId id="4754" r:id="rId97"/>
    <p:sldId id="4755" r:id="rId98"/>
    <p:sldId id="4756" r:id="rId99"/>
    <p:sldId id="4757" r:id="rId100"/>
    <p:sldId id="4758" r:id="rId101"/>
    <p:sldId id="4759" r:id="rId102"/>
    <p:sldId id="4760" r:id="rId103"/>
    <p:sldId id="4772" r:id="rId104"/>
    <p:sldId id="4761" r:id="rId105"/>
    <p:sldId id="4762" r:id="rId106"/>
    <p:sldId id="4764" r:id="rId107"/>
    <p:sldId id="4766" r:id="rId108"/>
    <p:sldId id="4765" r:id="rId109"/>
    <p:sldId id="2178" r:id="rId110"/>
    <p:sldId id="4520" r:id="rId111"/>
  </p:sldIdLst>
  <p:sldSz cx="12192000" cy="6858000"/>
  <p:notesSz cx="6797675" cy="9928225"/>
  <p:embeddedFontLst>
    <p:embeddedFont>
      <p:font typeface="义启小楷书" panose="02010600030101010101" charset="-128"/>
      <p:regular r:id="rId114"/>
    </p:embeddedFont>
    <p:embeddedFont>
      <p:font typeface="Algerian" panose="04020705040A02060702" pitchFamily="82" charset="0"/>
      <p:regular r:id="rId115"/>
    </p:embeddedFont>
    <p:embeddedFont>
      <p:font typeface="Arial Narrow" panose="020B0606020202030204" pitchFamily="34" charset="0"/>
      <p:regular r:id="rId116"/>
      <p:bold r:id="rId117"/>
      <p:italic r:id="rId118"/>
      <p:boldItalic r:id="rId119"/>
    </p:embeddedFont>
    <p:embeddedFont>
      <p:font typeface="Calibri" panose="020F0502020204030204" pitchFamily="34" charset="0"/>
      <p:regular r:id="rId120"/>
      <p:bold r:id="rId121"/>
      <p:italic r:id="rId122"/>
      <p:boldItalic r:id="rId123"/>
    </p:embeddedFont>
    <p:embeddedFont>
      <p:font typeface="Consolas" panose="020B0609020204030204" pitchFamily="49" charset="0"/>
      <p:regular r:id="rId124"/>
      <p:bold r:id="rId125"/>
      <p:italic r:id="rId126"/>
      <p:boldItalic r:id="rId127"/>
    </p:embeddedFont>
    <p:embeddedFont>
      <p:font typeface="Courier New Bold" panose="02070609020205020404" pitchFamily="49" charset="0"/>
      <p:bold r:id="rId128"/>
    </p:embeddedFont>
    <p:embeddedFont>
      <p:font typeface="Garamond" panose="02020404030301010803" pitchFamily="18" charset="0"/>
      <p:regular r:id="rId129"/>
      <p:bold r:id="rId130"/>
      <p:italic r:id="rId131"/>
    </p:embeddedFont>
    <p:embeddedFont>
      <p:font typeface="Segoe UI" panose="020B0502040204020203" pitchFamily="34" charset="0"/>
      <p:regular r:id="rId132"/>
      <p:bold r:id="rId133"/>
      <p:italic r:id="rId134"/>
      <p:boldItalic r:id="rId135"/>
    </p:embeddedFont>
    <p:embeddedFont>
      <p:font typeface="Segoe UI Black" panose="020B0A02040204020203" pitchFamily="34" charset="0"/>
      <p:bold r:id="rId136"/>
      <p:boldItalic r:id="rId137"/>
    </p:embeddedFont>
    <p:embeddedFont>
      <p:font typeface="Times" panose="02020603050405020304" pitchFamily="18" charset="0"/>
      <p:regular r:id="rId138"/>
      <p:bold r:id="rId139"/>
      <p:italic r:id="rId140"/>
      <p:boldItalic r:id="rId141"/>
    </p:embeddedFont>
    <p:embeddedFont>
      <p:font typeface="等线" panose="02010600030101010101" pitchFamily="2" charset="-122"/>
      <p:regular r:id="rId142"/>
      <p:bold r:id="rId143"/>
    </p:embeddedFont>
    <p:embeddedFont>
      <p:font typeface="方正舒体" panose="02010601030101010101" pitchFamily="2" charset="-122"/>
      <p:regular r:id="rId144"/>
    </p:embeddedFont>
    <p:embeddedFont>
      <p:font typeface="黑体" panose="02010609060101010101" pitchFamily="49" charset="-122"/>
      <p:regular r:id="rId145"/>
    </p:embeddedFont>
    <p:embeddedFont>
      <p:font typeface="华文仿宋" panose="02010600040101010101" pitchFamily="2" charset="-122"/>
      <p:regular r:id="rId146"/>
    </p:embeddedFont>
    <p:embeddedFont>
      <p:font typeface="华文楷体" panose="02010600040101010101" pitchFamily="2" charset="-122"/>
      <p:regular r:id="rId147"/>
    </p:embeddedFont>
    <p:embeddedFont>
      <p:font typeface="华文新魏" panose="02010800040101010101" pitchFamily="2" charset="-122"/>
      <p:regular r:id="rId148"/>
    </p:embeddedFont>
    <p:embeddedFont>
      <p:font typeface="微软雅黑" panose="020B0503020204020204" pitchFamily="34" charset="-122"/>
      <p:regular r:id="rId149"/>
      <p:bold r:id="rId150"/>
    </p:embeddedFont>
  </p:embeddedFontLst>
  <p:custDataLst>
    <p:tags r:id="rId1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51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36B0D1"/>
    <a:srgbClr val="0000FF"/>
    <a:srgbClr val="6783B3"/>
    <a:srgbClr val="FA8C29"/>
    <a:srgbClr val="FF7C80"/>
    <a:srgbClr val="FFCC00"/>
    <a:srgbClr val="92D050"/>
    <a:srgbClr val="FFC000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48" autoAdjust="0"/>
    <p:restoredTop sz="92714" autoAdjust="0"/>
  </p:normalViewPr>
  <p:slideViewPr>
    <p:cSldViewPr snapToGrid="0">
      <p:cViewPr varScale="1">
        <p:scale>
          <a:sx n="75" d="100"/>
          <a:sy n="75" d="100"/>
        </p:scale>
        <p:origin x="403" y="53"/>
      </p:cViewPr>
      <p:guideLst>
        <p:guide pos="416"/>
        <p:guide pos="7265"/>
        <p:guide orient="horz" pos="648"/>
        <p:guide orient="horz" pos="712"/>
        <p:guide orient="horz" pos="51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117" Type="http://schemas.openxmlformats.org/officeDocument/2006/relationships/font" Target="fonts/font4.fntdata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notesMaster" Target="notesMasters/notesMaster1.xml"/><Relationship Id="rId133" Type="http://schemas.openxmlformats.org/officeDocument/2006/relationships/font" Target="fonts/font20.fntdata"/><Relationship Id="rId138" Type="http://schemas.openxmlformats.org/officeDocument/2006/relationships/font" Target="fonts/font25.fntdata"/><Relationship Id="rId154" Type="http://schemas.openxmlformats.org/officeDocument/2006/relationships/theme" Target="theme/theme1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123" Type="http://schemas.openxmlformats.org/officeDocument/2006/relationships/font" Target="fonts/font10.fntdata"/><Relationship Id="rId128" Type="http://schemas.openxmlformats.org/officeDocument/2006/relationships/font" Target="fonts/font15.fntdata"/><Relationship Id="rId144" Type="http://schemas.openxmlformats.org/officeDocument/2006/relationships/font" Target="fonts/font31.fntdata"/><Relationship Id="rId149" Type="http://schemas.openxmlformats.org/officeDocument/2006/relationships/font" Target="fonts/font36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handoutMaster" Target="handoutMasters/handoutMaster1.xml"/><Relationship Id="rId118" Type="http://schemas.openxmlformats.org/officeDocument/2006/relationships/font" Target="fonts/font5.fntdata"/><Relationship Id="rId134" Type="http://schemas.openxmlformats.org/officeDocument/2006/relationships/font" Target="fonts/font21.fntdata"/><Relationship Id="rId139" Type="http://schemas.openxmlformats.org/officeDocument/2006/relationships/font" Target="fonts/font26.fntdata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50" Type="http://schemas.openxmlformats.org/officeDocument/2006/relationships/font" Target="fonts/font37.fntdata"/><Relationship Id="rId155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116" Type="http://schemas.openxmlformats.org/officeDocument/2006/relationships/font" Target="fonts/font3.fntdata"/><Relationship Id="rId124" Type="http://schemas.openxmlformats.org/officeDocument/2006/relationships/font" Target="fonts/font11.fntdata"/><Relationship Id="rId129" Type="http://schemas.openxmlformats.org/officeDocument/2006/relationships/font" Target="fonts/font16.fntdata"/><Relationship Id="rId137" Type="http://schemas.openxmlformats.org/officeDocument/2006/relationships/font" Target="fonts/font24.fntdata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11" Type="http://schemas.openxmlformats.org/officeDocument/2006/relationships/slide" Target="slides/slide99.xml"/><Relationship Id="rId132" Type="http://schemas.openxmlformats.org/officeDocument/2006/relationships/font" Target="fonts/font19.fntdata"/><Relationship Id="rId140" Type="http://schemas.openxmlformats.org/officeDocument/2006/relationships/font" Target="fonts/font27.fntdata"/><Relationship Id="rId145" Type="http://schemas.openxmlformats.org/officeDocument/2006/relationships/font" Target="fonts/font32.fntdata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127" Type="http://schemas.openxmlformats.org/officeDocument/2006/relationships/font" Target="fonts/font14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122" Type="http://schemas.openxmlformats.org/officeDocument/2006/relationships/font" Target="fonts/font9.fntdata"/><Relationship Id="rId130" Type="http://schemas.openxmlformats.org/officeDocument/2006/relationships/font" Target="fonts/font17.fntdata"/><Relationship Id="rId135" Type="http://schemas.openxmlformats.org/officeDocument/2006/relationships/font" Target="fonts/font22.fntdata"/><Relationship Id="rId143" Type="http://schemas.openxmlformats.org/officeDocument/2006/relationships/font" Target="fonts/font30.fntdata"/><Relationship Id="rId148" Type="http://schemas.openxmlformats.org/officeDocument/2006/relationships/font" Target="fonts/font35.fntdata"/><Relationship Id="rId15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141" Type="http://schemas.openxmlformats.org/officeDocument/2006/relationships/font" Target="fonts/font28.fntdata"/><Relationship Id="rId146" Type="http://schemas.openxmlformats.org/officeDocument/2006/relationships/font" Target="fonts/font33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font" Target="fonts/font2.fntdata"/><Relationship Id="rId131" Type="http://schemas.openxmlformats.org/officeDocument/2006/relationships/font" Target="fonts/font18.fntdata"/><Relationship Id="rId136" Type="http://schemas.openxmlformats.org/officeDocument/2006/relationships/font" Target="fonts/font23.fntdata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52" Type="http://schemas.openxmlformats.org/officeDocument/2006/relationships/presProps" Target="presProp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126" Type="http://schemas.openxmlformats.org/officeDocument/2006/relationships/font" Target="fonts/font13.fntdata"/><Relationship Id="rId147" Type="http://schemas.openxmlformats.org/officeDocument/2006/relationships/font" Target="fonts/font34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121" Type="http://schemas.openxmlformats.org/officeDocument/2006/relationships/font" Target="fonts/font8.fntdata"/><Relationship Id="rId142" Type="http://schemas.openxmlformats.org/officeDocument/2006/relationships/font" Target="fonts/font29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5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54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90C13-B8FF-4A2D-ABA5-FBB8596806E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2027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35E7DC-79FD-4856-A00D-CF16E639645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900"/>
              <a:t>Big-Endian</a:t>
            </a:r>
            <a:r>
              <a:rPr lang="zh-CN" altLang="en-US" sz="900"/>
              <a:t>？</a:t>
            </a:r>
            <a:r>
              <a:rPr lang="en-US" altLang="zh-CN" sz="900"/>
              <a:t>Little-Endian</a:t>
            </a:r>
            <a:r>
              <a:rPr lang="zh-CN" altLang="en-US" sz="900"/>
              <a:t>？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2008/05/19 01:23 P.M.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这确实是个挺头疼的问题</a:t>
            </a:r>
            <a:r>
              <a:rPr lang="en-US" altLang="zh-CN" sz="900"/>
              <a:t>,《</a:t>
            </a:r>
            <a:r>
              <a:rPr lang="zh-CN" altLang="en-US" sz="900"/>
              <a:t>佛列格游记</a:t>
            </a:r>
            <a:r>
              <a:rPr lang="en-US" altLang="zh-CN" sz="900"/>
              <a:t>》</a:t>
            </a:r>
            <a:r>
              <a:rPr lang="zh-CN" altLang="en-US" sz="900"/>
              <a:t>中</a:t>
            </a:r>
            <a:r>
              <a:rPr lang="en-US" altLang="zh-CN" sz="900"/>
              <a:t>,</a:t>
            </a:r>
            <a:r>
              <a:rPr lang="zh-CN" altLang="en-US" sz="900"/>
              <a:t>小人国曾因为</a:t>
            </a:r>
            <a:r>
              <a:rPr lang="en-US" altLang="zh-CN" sz="900"/>
              <a:t>Big-Endian</a:t>
            </a:r>
            <a:r>
              <a:rPr lang="zh-CN" altLang="en-US" sz="900"/>
              <a:t>与</a:t>
            </a:r>
            <a:r>
              <a:rPr lang="en-US" altLang="zh-CN" sz="900"/>
              <a:t>Little-Endian</a:t>
            </a:r>
            <a:r>
              <a:rPr lang="zh-CN" altLang="en-US" sz="900"/>
              <a:t>问题发生过六次叛乱</a:t>
            </a:r>
            <a:r>
              <a:rPr lang="en-US" altLang="zh-CN" sz="900"/>
              <a:t>,</a:t>
            </a:r>
            <a:r>
              <a:rPr lang="zh-CN" altLang="en-US" sz="900"/>
              <a:t>其中一个皇帝送了命</a:t>
            </a:r>
            <a:r>
              <a:rPr lang="en-US" altLang="zh-CN" sz="900"/>
              <a:t>,</a:t>
            </a:r>
            <a:r>
              <a:rPr lang="zh-CN" altLang="en-US" sz="900"/>
              <a:t>另一个丢了王位</a:t>
            </a:r>
            <a:r>
              <a:rPr lang="en-US" altLang="zh-CN" sz="900"/>
              <a:t>.</a:t>
            </a:r>
            <a:r>
              <a:rPr lang="zh-CN" altLang="en-US" sz="900" i="1"/>
              <a:t>注</a:t>
            </a:r>
            <a:r>
              <a:rPr lang="en-US" altLang="zh-CN" sz="900" i="1"/>
              <a:t>:</a:t>
            </a:r>
            <a:r>
              <a:rPr lang="zh-CN" altLang="en-US" sz="900" i="1"/>
              <a:t>我喜欢先敲大头</a:t>
            </a:r>
            <a:r>
              <a:rPr lang="en-US" altLang="zh-CN" sz="900" i="1"/>
              <a:t>,</a:t>
            </a:r>
            <a:r>
              <a:rPr lang="zh-CN" altLang="en-US" sz="900" i="1"/>
              <a:t>不知道小人国的</a:t>
            </a:r>
            <a:r>
              <a:rPr lang="en-US" altLang="zh-CN" sz="900" i="1"/>
              <a:t>"</a:t>
            </a:r>
            <a:r>
              <a:rPr lang="zh-CN" altLang="en-US" sz="900" i="1"/>
              <a:t>小头党</a:t>
            </a:r>
            <a:r>
              <a:rPr lang="en-US" altLang="zh-CN" sz="900" i="1"/>
              <a:t>"</a:t>
            </a:r>
            <a:r>
              <a:rPr lang="zh-CN" altLang="en-US" sz="900" i="1"/>
              <a:t>会不会来讨伐我</a:t>
            </a:r>
            <a:r>
              <a:rPr lang="en-US" altLang="zh-CN" sz="900" i="1"/>
              <a:t>.</a:t>
            </a:r>
            <a:r>
              <a:rPr lang="zh-CN" altLang="en-US" sz="900"/>
              <a:t>当然</a:t>
            </a:r>
            <a:r>
              <a:rPr lang="en-US" altLang="zh-CN" sz="900"/>
              <a:t>,</a:t>
            </a:r>
            <a:r>
              <a:rPr lang="zh-CN" altLang="en-US" sz="900"/>
              <a:t>他们争的是吃鸡蛋时先敲小头</a:t>
            </a:r>
            <a:r>
              <a:rPr lang="en-US" altLang="zh-CN" sz="900"/>
              <a:t>(Little-Endian)</a:t>
            </a:r>
            <a:r>
              <a:rPr lang="zh-CN" altLang="en-US" sz="900"/>
              <a:t>还是先敲大头</a:t>
            </a:r>
            <a:r>
              <a:rPr lang="en-US" altLang="zh-CN" sz="900"/>
              <a:t>(Big-Endian),</a:t>
            </a:r>
            <a:r>
              <a:rPr lang="zh-CN" altLang="en-US" sz="900"/>
              <a:t>现在的大头、小头问题当然不是讨论吃鸡蛋</a:t>
            </a:r>
            <a:r>
              <a:rPr lang="en-US" altLang="zh-CN" sz="900"/>
              <a:t>,</a:t>
            </a:r>
            <a:r>
              <a:rPr lang="zh-CN" altLang="en-US" sz="900"/>
              <a:t>而是数据在内存中的排放方式</a:t>
            </a:r>
            <a:r>
              <a:rPr lang="en-US" altLang="zh-CN" sz="900"/>
              <a:t>,</a:t>
            </a:r>
            <a:r>
              <a:rPr lang="zh-CN" altLang="en-US" sz="900"/>
              <a:t>也就是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,</a:t>
            </a:r>
            <a:r>
              <a:rPr lang="zh-CN" altLang="en-US" sz="900"/>
              <a:t>这两个问题之间应该没什么联系 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1. "</a:t>
            </a:r>
            <a:r>
              <a:rPr lang="zh-CN" altLang="en-US" sz="900" b="1"/>
              <a:t>字节序</a:t>
            </a:r>
            <a:r>
              <a:rPr lang="en-US" altLang="zh-CN" sz="900" b="1"/>
              <a:t>"</a:t>
            </a:r>
            <a:r>
              <a:rPr lang="zh-CN" altLang="en-US" sz="900" b="1"/>
              <a:t>问题的粒度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刚接触这个概念的时候</a:t>
            </a:r>
            <a:r>
              <a:rPr lang="en-US" altLang="zh-CN" sz="900"/>
              <a:t>,</a:t>
            </a:r>
            <a:r>
              <a:rPr lang="zh-CN" altLang="en-US" sz="900"/>
              <a:t>因为不求甚解的态度不知道字节序指的是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还是字节中的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",</a:t>
            </a:r>
            <a:r>
              <a:rPr lang="zh-CN" altLang="en-US" sz="900"/>
              <a:t>现在终于知道了</a:t>
            </a:r>
            <a:r>
              <a:rPr lang="en-US" altLang="zh-CN" sz="900"/>
              <a:t>,</a:t>
            </a:r>
            <a:r>
              <a:rPr lang="zh-CN" altLang="en-US" sz="900"/>
              <a:t>字节序讲的就是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的顺序</a:t>
            </a:r>
            <a:r>
              <a:rPr lang="en-US" altLang="zh-CN" sz="900"/>
              <a:t>,</a:t>
            </a:r>
            <a:r>
              <a:rPr lang="zh-CN" altLang="en-US" sz="900"/>
              <a:t>与字节中的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</a:t>
            </a:r>
            <a:r>
              <a:rPr lang="zh-CN" altLang="en-US" sz="900"/>
              <a:t>没关系 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2. </a:t>
            </a:r>
            <a:r>
              <a:rPr lang="zh-CN" altLang="en-US" sz="900" b="1"/>
              <a:t>什么是大头党？什么是小头党？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Big-Endian,</a:t>
            </a:r>
            <a:r>
              <a:rPr lang="zh-CN" altLang="en-US" sz="900"/>
              <a:t>你也可以称之为大尾、大端</a:t>
            </a:r>
            <a:r>
              <a:rPr lang="en-US" altLang="zh-CN" sz="900"/>
              <a:t>.</a:t>
            </a:r>
            <a:r>
              <a:rPr lang="zh-CN" altLang="en-US" sz="900"/>
              <a:t>顾名思义</a:t>
            </a:r>
            <a:r>
              <a:rPr lang="en-US" altLang="zh-CN" sz="900"/>
              <a:t>,"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MSB (Most Significant Byte, </a:t>
            </a:r>
            <a:r>
              <a:rPr lang="zh-CN" altLang="en-US" sz="900"/>
              <a:t>最高有效字节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,"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正好相反</a:t>
            </a:r>
            <a:r>
              <a:rPr lang="en-US" altLang="zh-CN" sz="900"/>
              <a:t>,LSB (Least Significant Byte, </a:t>
            </a:r>
            <a:r>
              <a:rPr lang="zh-CN" altLang="en-US" sz="900"/>
              <a:t>最低有效字节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3. </a:t>
            </a:r>
            <a:r>
              <a:rPr lang="zh-CN" altLang="en-US" sz="900" b="1"/>
              <a:t>谁是</a:t>
            </a:r>
            <a:r>
              <a:rPr lang="en-US" altLang="zh-CN" sz="900" b="1"/>
              <a:t>"</a:t>
            </a:r>
            <a:r>
              <a:rPr lang="zh-CN" altLang="en-US" sz="900" b="1"/>
              <a:t>大头党</a:t>
            </a:r>
            <a:r>
              <a:rPr lang="en-US" altLang="zh-CN" sz="900" b="1"/>
              <a:t>"</a:t>
            </a:r>
            <a:r>
              <a:rPr lang="zh-CN" altLang="en-US" sz="900" b="1"/>
              <a:t>？谁是</a:t>
            </a:r>
            <a:r>
              <a:rPr lang="en-US" altLang="zh-CN" sz="900" b="1"/>
              <a:t>"</a:t>
            </a:r>
            <a:r>
              <a:rPr lang="zh-CN" altLang="en-US" sz="900" b="1"/>
              <a:t>小头党</a:t>
            </a:r>
            <a:r>
              <a:rPr lang="en-US" altLang="zh-CN" sz="900" b="1"/>
              <a:t>"</a:t>
            </a:r>
            <a:r>
              <a:rPr lang="zh-CN" altLang="en-US" sz="900" b="1"/>
              <a:t>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zh-CN" altLang="en-US" sz="900" b="1"/>
              <a:t>硬件</a:t>
            </a:r>
            <a:r>
              <a:rPr lang="en-US" altLang="zh-CN" sz="900" b="1"/>
              <a:t>&amp;</a:t>
            </a:r>
            <a:r>
              <a:rPr lang="zh-CN" altLang="en-US" sz="900" b="1"/>
              <a:t>平台</a:t>
            </a:r>
            <a:r>
              <a:rPr lang="en-US" altLang="zh-CN" sz="900"/>
              <a:t>: x86</a:t>
            </a:r>
            <a:r>
              <a:rPr lang="zh-CN" altLang="en-US" sz="900"/>
              <a:t>系列</a:t>
            </a:r>
            <a:r>
              <a:rPr lang="en-US" altLang="zh-CN" sz="900"/>
              <a:t>CPU</a:t>
            </a:r>
            <a:r>
              <a:rPr lang="zh-CN" altLang="en-US" sz="900"/>
              <a:t>都是小头党</a:t>
            </a:r>
            <a:r>
              <a:rPr lang="en-US" altLang="zh-CN" sz="900"/>
              <a:t>,</a:t>
            </a:r>
            <a:r>
              <a:rPr lang="zh-CN" altLang="en-US" sz="900"/>
              <a:t>也就是我们最常用的</a:t>
            </a:r>
            <a:r>
              <a:rPr lang="en-US" altLang="zh-CN" sz="900"/>
              <a:t>PC,</a:t>
            </a:r>
            <a:r>
              <a:rPr lang="zh-CN" altLang="en-US" sz="900"/>
              <a:t>无论你的软件系统是</a:t>
            </a:r>
            <a:r>
              <a:rPr lang="en-US" altLang="zh-CN" sz="900"/>
              <a:t>Windows</a:t>
            </a:r>
            <a:r>
              <a:rPr lang="zh-CN" altLang="en-US" sz="900"/>
              <a:t>、</a:t>
            </a:r>
            <a:r>
              <a:rPr lang="en-US" altLang="zh-CN" sz="900"/>
              <a:t>Linux</a:t>
            </a:r>
            <a:r>
              <a:rPr lang="zh-CN" altLang="en-US" sz="900"/>
              <a:t>还是</a:t>
            </a:r>
            <a:r>
              <a:rPr lang="en-US" altLang="zh-CN" sz="900"/>
              <a:t>Unix,</a:t>
            </a:r>
            <a:r>
              <a:rPr lang="zh-CN" altLang="en-US" sz="900"/>
              <a:t>只要是处于</a:t>
            </a:r>
            <a:r>
              <a:rPr lang="en-US" altLang="zh-CN" sz="900"/>
              <a:t>x86</a:t>
            </a:r>
            <a:r>
              <a:rPr lang="zh-CN" altLang="en-US" sz="900"/>
              <a:t>架构的硬件系统就是小头党的</a:t>
            </a:r>
            <a:r>
              <a:rPr lang="en-US" altLang="zh-CN" sz="900"/>
              <a:t>;PowerPC</a:t>
            </a:r>
            <a:r>
              <a:rPr lang="zh-CN" altLang="en-US" sz="900"/>
              <a:t>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默认是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";arm</a:t>
            </a:r>
            <a:r>
              <a:rPr lang="zh-CN" altLang="en-US" sz="900"/>
              <a:t>也是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但是一般都是将其看待为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";Java</a:t>
            </a:r>
            <a:r>
              <a:rPr lang="zh-CN" altLang="en-US" sz="900"/>
              <a:t>虚拟机是纯粹的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    </a:t>
            </a:r>
            <a:r>
              <a:rPr lang="zh-CN" altLang="en-US" sz="900" b="1"/>
              <a:t>协议</a:t>
            </a:r>
            <a:r>
              <a:rPr lang="en-US" altLang="zh-CN" sz="900" b="1"/>
              <a:t>&amp;</a:t>
            </a:r>
            <a:r>
              <a:rPr lang="zh-CN" altLang="en-US" sz="900" b="1"/>
              <a:t>标准</a:t>
            </a:r>
            <a:r>
              <a:rPr lang="en-US" altLang="zh-CN" sz="900"/>
              <a:t>: TCP/IP:"</a:t>
            </a:r>
            <a:r>
              <a:rPr lang="zh-CN" altLang="en-US" sz="900"/>
              <a:t>大头党</a:t>
            </a:r>
            <a:r>
              <a:rPr lang="en-US" altLang="zh-CN" sz="900"/>
              <a:t>",Unicode:</a:t>
            </a:r>
            <a:r>
              <a:rPr lang="zh-CN" altLang="en-US" sz="900"/>
              <a:t>没有明确表明其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仍保持中立</a:t>
            </a:r>
            <a:r>
              <a:rPr lang="en-US" altLang="zh-CN" sz="900"/>
              <a:t>;GB</a:t>
            </a:r>
            <a:r>
              <a:rPr lang="zh-CN" altLang="en-US" sz="900"/>
              <a:t>标准</a:t>
            </a:r>
            <a:r>
              <a:rPr lang="en-US" altLang="zh-CN" sz="900"/>
              <a:t>:</a:t>
            </a:r>
            <a:r>
              <a:rPr lang="zh-CN" altLang="en-US" sz="900"/>
              <a:t>还没有调查其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感兴趣的可以找找相关白皮书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4. </a:t>
            </a:r>
            <a:r>
              <a:rPr lang="zh-CN" altLang="en-US" sz="900" b="1"/>
              <a:t>例子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1 */</a:t>
            </a:r>
            <a:br>
              <a:rPr lang="en-US" altLang="zh-CN" sz="900"/>
            </a:br>
            <a:r>
              <a:rPr lang="en-US" altLang="zh-CN" sz="900"/>
              <a:t>INT16 n(1);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1(Hex: 0x0001);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"1",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2 */</a:t>
            </a:r>
            <a:br>
              <a:rPr lang="en-US" altLang="zh-CN" sz="900"/>
            </a:br>
            <a:r>
              <a:rPr lang="en-US" altLang="zh-CN" sz="900"/>
              <a:t>INT16 n(256);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256(Hex: 0x0100);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"0",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这样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256</a:t>
            </a:r>
            <a:r>
              <a:rPr lang="zh-CN" altLang="en-US" sz="900"/>
              <a:t>跟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1</a:t>
            </a:r>
            <a:r>
              <a:rPr lang="zh-CN" altLang="en-US" sz="900"/>
              <a:t>内存排列是一样的</a:t>
            </a:r>
            <a:r>
              <a:rPr lang="en-US" altLang="zh-CN" sz="900"/>
              <a:t>,</a:t>
            </a:r>
            <a:r>
              <a:rPr lang="zh-CN" altLang="en-US" sz="900"/>
              <a:t>反之也是一样的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这就是所谓的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/>
          </a:p>
        </p:txBody>
      </p:sp>
    </p:spTree>
    <p:extLst>
      <p:ext uri="{BB962C8B-B14F-4D97-AF65-F5344CB8AC3E}">
        <p14:creationId xmlns:p14="http://schemas.microsoft.com/office/powerpoint/2010/main" val="1599380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876F2E-6DD8-46E7-8EBD-A6756087C1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466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81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6795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计算机组成原理 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Slide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fld id="{5D78C381-D073-48B3-882F-973BA030D6AA}" type="slidenum">
              <a:rPr lang="en-US" altLang="zh-CN" sz="120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48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2023/11/30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03014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978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17538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9424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557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21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5612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7484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计算机组成原理 </a:t>
            </a:r>
            <a:r>
              <a:rPr lang="zh-CN" altLang="en-US" sz="1400"/>
              <a:t> </a:t>
            </a:r>
            <a:r>
              <a:rPr lang="en-US" altLang="zh-CN" sz="1400"/>
              <a:t>Slide</a:t>
            </a:r>
            <a:r>
              <a:rPr lang="en-US" altLang="zh-CN" sz="1200"/>
              <a:t> </a:t>
            </a:r>
            <a:fld id="{5D78C381-D073-48B3-882F-973BA030D6AA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46144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BB3A1-65C3-4E75-A2BD-906C0F23ADD0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4834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941EF-660A-4E92-ACAC-539811C171E5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524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20BE3-6D8C-4B62-A969-FE7E7E2B6928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0976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C1CBC-74E1-4255-80C6-BE21CD07F9AC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9150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2D2C-7273-49BC-9363-236101833B0C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3033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F92F-7C78-4894-908B-B472228B9B9F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3804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C1EB-5900-4036-AD40-E623F37FE102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77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9C2E-3989-4D32-ADDF-67286EB50E31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169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26BE-2738-42DC-A0E2-8B36218DDC5C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04279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23753-2E3E-4A25-90FD-5503B25F8AFF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88844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BC5C2-F163-48D9-A776-C03FFA52DE2D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7032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ACAFC84-1D78-4EA5-8F54-FB3752257CD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63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65DE9DA-CA77-4A42-BCB0-1BA993809D3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2FBBBF8-DCF2-40A5-AE86-E7868EF6CCD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589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D1FCDD1-5A77-4F04-8A7D-2A7D4E71E8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132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22FAB2-CDA9-4C88-B03B-E5128D6C964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55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0B96318-B5F1-404C-8870-EE761F183A8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6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001F674-BDFE-49F9-8F28-7BC1D3D7F2D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86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85594D8-5B49-4995-B651-3F088F58220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395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07F998F-6952-4AA2-B3AD-6545F196EB6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75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5CB9BF-ABE6-4748-94D2-1B6D8FF2E3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808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CF5871F1-3F64-4E72-95D8-651F376FEF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087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9670830-EBFA-47DB-8B28-CC3BD18044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223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2437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63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17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532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8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6421DC2E-B140-464B-9D5F-A11A3A6E11F5}" type="datetime1">
              <a:rPr lang="zh-CN" altLang="en-US"/>
              <a:pPr>
                <a:defRPr/>
              </a:pPr>
              <a:t>2023/11/30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126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latin typeface="Arial" charset="0"/>
              </a:defRPr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EDA5455-C0F8-40C1-B087-B18F0E71664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4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01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2023/11/30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18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35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268339.htm" TargetMode="External"/><Relationship Id="rId2" Type="http://schemas.openxmlformats.org/officeDocument/2006/relationships/hyperlink" Target="http://baike.baidu.com/view/47173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ike.baidu.com/subview/18536/18536.htm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07a68ec4784bc26687dafddb2b6c304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历史机型中的寄存器数目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61015" y="967779"/>
          <a:ext cx="1067159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78">
                  <a:extLst>
                    <a:ext uri="{9D8B030D-6E8A-4147-A177-3AD203B41FA5}">
                      <a16:colId xmlns:a16="http://schemas.microsoft.com/office/drawing/2014/main" val="4173100313"/>
                    </a:ext>
                  </a:extLst>
                </a:gridCol>
                <a:gridCol w="1548635">
                  <a:extLst>
                    <a:ext uri="{9D8B030D-6E8A-4147-A177-3AD203B41FA5}">
                      <a16:colId xmlns:a16="http://schemas.microsoft.com/office/drawing/2014/main" val="3601360032"/>
                    </a:ext>
                  </a:extLst>
                </a:gridCol>
                <a:gridCol w="1498135">
                  <a:extLst>
                    <a:ext uri="{9D8B030D-6E8A-4147-A177-3AD203B41FA5}">
                      <a16:colId xmlns:a16="http://schemas.microsoft.com/office/drawing/2014/main" val="3073949763"/>
                    </a:ext>
                  </a:extLst>
                </a:gridCol>
                <a:gridCol w="3514383">
                  <a:extLst>
                    <a:ext uri="{9D8B030D-6E8A-4147-A177-3AD203B41FA5}">
                      <a16:colId xmlns:a16="http://schemas.microsoft.com/office/drawing/2014/main" val="2517943081"/>
                    </a:ext>
                  </a:extLst>
                </a:gridCol>
                <a:gridCol w="3340359">
                  <a:extLst>
                    <a:ext uri="{9D8B030D-6E8A-4147-A177-3AD203B41FA5}">
                      <a16:colId xmlns:a16="http://schemas.microsoft.com/office/drawing/2014/main" val="3058686955"/>
                    </a:ext>
                  </a:extLst>
                </a:gridCol>
              </a:tblGrid>
              <a:tr h="256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年代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机型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通用寄存器个数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体系结构类型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指令形式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346797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1949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EDSAC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 200    (AC)+200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AC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，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5600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IBM 701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44779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1963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CDC 6600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Register-Register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59284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1964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IBM S/360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Register-Memory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一个操作数在内存中，一个在寄存器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45358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1965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209777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PDP-11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70439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8008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累加器                                     （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个累加器</a:t>
                      </a:r>
                      <a:r>
                        <a:rPr lang="en-US" altLang="zh-CN" sz="1400" dirty="0"/>
                        <a:t>+6</a:t>
                      </a:r>
                      <a:r>
                        <a:rPr lang="zh-CN" altLang="en-US" sz="1400" dirty="0"/>
                        <a:t>个通用寄存器</a:t>
                      </a:r>
                      <a:r>
                        <a:rPr lang="en-US" altLang="zh-CN" sz="1400" dirty="0"/>
                        <a:t>+2</a:t>
                      </a:r>
                      <a:r>
                        <a:rPr lang="zh-CN" altLang="en-US" sz="1400" dirty="0"/>
                        <a:t>个</a:t>
                      </a:r>
                      <a:r>
                        <a:rPr lang="en-US" altLang="zh-CN" sz="1400" dirty="0"/>
                        <a:t>ALU</a:t>
                      </a:r>
                      <a:r>
                        <a:rPr lang="zh-CN" altLang="en-US" sz="1400" dirty="0"/>
                        <a:t>暂存寄存器）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409436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814130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VAX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Memory-Memory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两个操作数可同时在内存中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5866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1978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Intel 8086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扩展的累加器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专用寄存器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68533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2484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80386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3767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1985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MIPS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32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689772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HP PA-RISC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5622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SUN SPARC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33170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IBM PowerPC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400624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Alpha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423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95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加减指令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加法</a:t>
            </a:r>
            <a:endParaRPr lang="en-US" altLang="zh-CN" sz="2800" b="1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en-US" altLang="zh-CN" sz="2400" b="1" dirty="0">
                <a:ea typeface="MS PGothic" pitchFamily="34" charset="-128"/>
              </a:rPr>
              <a:t>                   (in C)</a:t>
            </a: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</a:t>
            </a:r>
            <a:r>
              <a:rPr lang="en-US" altLang="zh-CN" sz="2400" b="1" dirty="0">
                <a:ea typeface="MS PGothic" pitchFamily="34" charset="-128"/>
              </a:rPr>
              <a:t>       (in MIPS)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</a:t>
            </a:r>
            <a:endParaRPr lang="en-US" altLang="zh-CN" sz="2400" b="1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r>
              <a:rPr lang="zh-CN" altLang="en-US" sz="2800" b="1" dirty="0"/>
              <a:t>减法</a:t>
            </a:r>
            <a:endParaRPr lang="en-US" altLang="zh-CN" sz="2800" b="1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e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–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f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        </a:t>
            </a:r>
            <a:r>
              <a:rPr lang="en-US" altLang="zh-CN" sz="2400" b="1" dirty="0">
                <a:ea typeface="MS PGothic" pitchFamily="34" charset="-128"/>
              </a:rPr>
              <a:t> (in C)</a:t>
            </a: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sub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$s5</a:t>
            </a:r>
            <a:r>
              <a:rPr lang="en-US" altLang="zh-CN" sz="2400" b="1" dirty="0">
                <a:ea typeface="MS PGothic" pitchFamily="34" charset="-128"/>
              </a:rPr>
              <a:t>       (in MIPS)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e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f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$s5</a:t>
            </a:r>
            <a:r>
              <a:rPr lang="en-US" altLang="zh-CN" sz="2400" b="1" dirty="0">
                <a:ea typeface="MS PGothic" pitchFamily="34" charset="-128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45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加减指令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如何编译下面的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</a:t>
            </a:r>
            <a:r>
              <a:rPr lang="en-US" altLang="zh-CN" sz="2800" dirty="0"/>
              <a:t>?</a:t>
            </a:r>
          </a:p>
          <a:p>
            <a:pPr algn="ctr" eaLnBrk="1" hangingPunct="1">
              <a:buFont typeface="Times" pitchFamily="18" charset="0"/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800" b="1" dirty="0">
                <a:latin typeface="Courier New" pitchFamily="49" charset="0"/>
                <a:ea typeface="MS PGothic" pitchFamily="34" charset="-128"/>
              </a:rPr>
              <a:t>-</a:t>
            </a: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 e;</a:t>
            </a:r>
          </a:p>
          <a:p>
            <a:r>
              <a:rPr lang="zh-CN" altLang="en-US" sz="2800" dirty="0"/>
              <a:t>编译成多行汇编指令</a:t>
            </a:r>
            <a:endParaRPr lang="en-US" altLang="zh-CN" sz="2800" dirty="0"/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 $t0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temp = b + c</a:t>
            </a:r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 $t0, $t0,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$s3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temp = temp + d</a:t>
            </a:r>
          </a:p>
          <a:p>
            <a:pPr lvl="1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sub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$t0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, 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$s4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a = temp - e</a:t>
            </a:r>
          </a:p>
          <a:p>
            <a:pPr eaLnBrk="1" hangingPunct="1"/>
            <a:r>
              <a:rPr lang="zh-CN" altLang="en-US" sz="2800" dirty="0"/>
              <a:t>一个简单的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语言表达式变成多行汇编语句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6234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内存数据访问指令 </a:t>
            </a:r>
            <a:r>
              <a:rPr lang="en-US" altLang="zh-CN" dirty="0" err="1"/>
              <a:t>lw</a:t>
            </a:r>
            <a:r>
              <a:rPr lang="en-US" altLang="zh-CN" dirty="0"/>
              <a:t> </a:t>
            </a:r>
            <a:r>
              <a:rPr lang="en-US" altLang="zh-CN" dirty="0" err="1"/>
              <a:t>sw</a:t>
            </a:r>
            <a:r>
              <a:rPr lang="en-US" altLang="zh-CN" dirty="0"/>
              <a:t> </a:t>
            </a:r>
            <a:r>
              <a:rPr lang="en-US" altLang="zh-CN" dirty="0" err="1"/>
              <a:t>lb</a:t>
            </a:r>
            <a:r>
              <a:rPr lang="en-US" altLang="zh-CN" dirty="0"/>
              <a:t> sb </a:t>
            </a:r>
            <a:r>
              <a:rPr lang="en-US" altLang="zh-CN" dirty="0" err="1"/>
              <a:t>lh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b="1" dirty="0"/>
              <a:t>读内存指令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g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=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h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+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A[8]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	           </a:t>
            </a:r>
            <a:r>
              <a:rPr lang="en-US" altLang="zh-CN" sz="21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A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为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int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数组          </a:t>
            </a:r>
            <a:r>
              <a:rPr lang="en-US" altLang="zh-CN" b="1" dirty="0">
                <a:ea typeface="MS PGothic" pitchFamily="34" charset="-128"/>
              </a:rPr>
              <a:t>(in C)</a:t>
            </a:r>
          </a:p>
          <a:p>
            <a:pPr lvl="1"/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32($s3)</a:t>
            </a:r>
            <a:r>
              <a:rPr lang="en-US" altLang="zh-CN" b="1" dirty="0">
                <a:ea typeface="MS PGothic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$s3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为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A[0]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地址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en-US" altLang="zh-CN" b="1" dirty="0">
                <a:ea typeface="MS PGothic" pitchFamily="34" charset="-128"/>
              </a:rPr>
              <a:t>(in MIPS)</a:t>
            </a:r>
          </a:p>
          <a:p>
            <a:pPr lvl="1"/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g=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r>
              <a:rPr lang="zh-CN" altLang="en-US" b="1" dirty="0"/>
              <a:t>变址寻址</a:t>
            </a:r>
            <a:endParaRPr lang="en-US" altLang="zh-CN" b="1" dirty="0"/>
          </a:p>
          <a:p>
            <a:pPr lvl="1"/>
            <a:r>
              <a:rPr lang="zh-CN" altLang="en-US" sz="2100" dirty="0"/>
              <a:t>基址寄存器 </a:t>
            </a:r>
            <a:r>
              <a:rPr lang="en-US" altLang="zh-CN" sz="2100" dirty="0"/>
              <a:t>+ </a:t>
            </a:r>
            <a:r>
              <a:rPr lang="zh-CN" altLang="en-US" sz="2100" dirty="0"/>
              <a:t>偏移量</a:t>
            </a:r>
            <a:endParaRPr lang="en-US" altLang="zh-CN" sz="2100" dirty="0"/>
          </a:p>
          <a:p>
            <a:pPr eaLnBrk="1" hangingPunct="1"/>
            <a:r>
              <a:rPr lang="zh-CN" altLang="en-US" b="1" dirty="0"/>
              <a:t>写内存指令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A[12] 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h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+ A[8]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   </a:t>
            </a:r>
            <a:r>
              <a:rPr lang="en-US" altLang="zh-CN" sz="21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int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数组          </a:t>
            </a:r>
            <a:r>
              <a:rPr lang="en-US" altLang="zh-CN" b="1" dirty="0">
                <a:ea typeface="MS PGothic" pitchFamily="34" charset="-128"/>
              </a:rPr>
              <a:t>(in C)</a:t>
            </a:r>
            <a:endParaRPr lang="en-US" altLang="zh-CN" b="1" dirty="0"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32($s3)</a:t>
            </a:r>
            <a:r>
              <a:rPr lang="en-US" altLang="zh-CN" b="1" dirty="0">
                <a:ea typeface="MS PGothic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get A[8]      </a:t>
            </a:r>
            <a:r>
              <a:rPr lang="en-US" altLang="zh-CN" b="1" dirty="0">
                <a:ea typeface="MS PGothic" pitchFamily="34" charset="-128"/>
              </a:rPr>
              <a:t>(in MIPS)</a:t>
            </a:r>
          </a:p>
          <a:p>
            <a:pPr lvl="1" eaLnBrk="1" hangingPunct="1"/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</a:t>
            </a:r>
            <a:r>
              <a:rPr lang="en-US" altLang="zh-CN" b="1" dirty="0">
                <a:solidFill>
                  <a:srgbClr val="0070C0"/>
                </a:solidFill>
                <a:latin typeface="Courier New" pitchFamily="49" charset="0"/>
                <a:ea typeface="MS PGothic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sw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48($s3)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store A[12] </a:t>
            </a:r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71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加立即数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252999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/>
              <a:t>加常数运算</a:t>
            </a:r>
            <a:endParaRPr lang="en-US" altLang="zh-CN" b="1" dirty="0"/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g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=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g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 + 4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                                          </a:t>
            </a:r>
            <a:r>
              <a:rPr lang="en-US" altLang="zh-CN" dirty="0">
                <a:ea typeface="MS PGothic" pitchFamily="34" charset="-128"/>
              </a:rPr>
              <a:t> (in C)</a:t>
            </a:r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 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0($s3)</a:t>
            </a:r>
            <a:r>
              <a:rPr lang="en-US" altLang="zh-CN" b="1" dirty="0">
                <a:ea typeface="MS PGothic" pitchFamily="34" charset="-128"/>
              </a:rPr>
              <a:t>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$t0=4  $s3=Address(4) </a:t>
            </a:r>
            <a:endParaRPr lang="en-US" altLang="zh-CN" dirty="0">
              <a:solidFill>
                <a:schemeClr val="bg2">
                  <a:lumMod val="50000"/>
                </a:schemeClr>
              </a:solidFill>
              <a:ea typeface="MS PGothic" pitchFamily="34" charset="-128"/>
            </a:endParaRPr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,$t0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g=g+4</a:t>
            </a:r>
          </a:p>
          <a:p>
            <a:pPr>
              <a:lnSpc>
                <a:spcPct val="140000"/>
              </a:lnSpc>
            </a:pPr>
            <a:r>
              <a:rPr lang="zh-CN" altLang="en-US" b="1" dirty="0"/>
              <a:t>立即数加指令</a:t>
            </a:r>
            <a:endParaRPr lang="en-US" altLang="zh-CN" b="1" dirty="0"/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4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b="1" dirty="0">
                <a:ea typeface="MS PGothic" pitchFamily="34" charset="-128"/>
              </a:rPr>
              <a:t>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$s1=$s1+4    </a:t>
            </a:r>
            <a:r>
              <a:rPr lang="en-US" altLang="zh-CN" dirty="0">
                <a:ea typeface="MS PGothic" pitchFamily="34" charset="-128"/>
              </a:rPr>
              <a:t>(in MIPS)</a:t>
            </a:r>
          </a:p>
          <a:p>
            <a:pPr lvl="1">
              <a:buNone/>
            </a:pPr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/>
            <a:endParaRPr lang="en-US" altLang="zh-CN" dirty="0"/>
          </a:p>
          <a:p>
            <a:pPr lvl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39926" y="4094163"/>
          <a:ext cx="8424863" cy="2447928"/>
        </p:xfrm>
        <a:graphic>
          <a:graphicData uri="http://schemas.openxmlformats.org/drawingml/2006/table">
            <a:tbl>
              <a:tblPr/>
              <a:tblGrid>
                <a:gridCol w="111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指令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实例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语义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注释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$s1=$s2+$s3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减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sub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$s1=$s2-$s3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加立即数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addi $s1,$s2,100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立即数寻址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取字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$s1=Mem[$s2+100]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存字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Mem[$s2+100]=$s1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250" descr="j0312558">
            <a:extLst>
              <a:ext uri="{FF2B5EF4-FFF2-40B4-BE49-F238E27FC236}">
                <a16:creationId xmlns:a16="http://schemas.microsoft.com/office/drawing/2014/main" id="{0E8713A8-ED56-4717-9F1E-F87BD123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0325" y="45349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74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163568" y="3644900"/>
            <a:ext cx="4326632" cy="2844800"/>
          </a:xfrm>
          <a:prstGeom prst="roundRect">
            <a:avLst>
              <a:gd name="adj" fmla="val 327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条件判断指令   </a:t>
            </a:r>
            <a:r>
              <a:rPr lang="en-US" altLang="zh-CN" dirty="0" err="1"/>
              <a:t>beq</a:t>
            </a:r>
            <a:r>
              <a:rPr lang="en-US" altLang="zh-CN" dirty="0"/>
              <a:t> reg</a:t>
            </a:r>
            <a:r>
              <a:rPr lang="en-US" altLang="zh-CN" baseline="-25000" dirty="0"/>
              <a:t>1</a:t>
            </a:r>
            <a:r>
              <a:rPr lang="en-US" altLang="zh-CN" dirty="0"/>
              <a:t>,reg</a:t>
            </a:r>
            <a:r>
              <a:rPr lang="en-US" altLang="zh-CN" baseline="-25000" dirty="0"/>
              <a:t>2</a:t>
            </a:r>
            <a:r>
              <a:rPr lang="en-US" altLang="zh-CN" dirty="0"/>
              <a:t>,label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4515978" cy="563702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zh-CN" b="1" dirty="0"/>
              <a:t>C</a:t>
            </a:r>
            <a:r>
              <a:rPr lang="zh-CN" altLang="en-US" b="1" dirty="0"/>
              <a:t>语言条件判断指令</a:t>
            </a:r>
            <a:endParaRPr lang="en-US" altLang="zh-CN" b="1" dirty="0"/>
          </a:p>
          <a:p>
            <a:pPr marL="457200" lvl="1" indent="0">
              <a:buNone/>
              <a:defRPr/>
            </a:pPr>
            <a:r>
              <a:rPr lang="en-US" altLang="zh-CN" dirty="0"/>
              <a:t>If  (a==b)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 {  </a:t>
            </a:r>
            <a:r>
              <a:rPr lang="en-US" altLang="zh-CN" dirty="0" err="1"/>
              <a:t>i</a:t>
            </a:r>
            <a:r>
              <a:rPr lang="en-US" altLang="zh-CN" dirty="0"/>
              <a:t>=1; } 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else   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 { </a:t>
            </a:r>
            <a:r>
              <a:rPr lang="en-US" altLang="zh-CN" dirty="0" err="1"/>
              <a:t>i</a:t>
            </a:r>
            <a:r>
              <a:rPr lang="en-US" altLang="zh-CN" dirty="0"/>
              <a:t>=2; }</a:t>
            </a:r>
          </a:p>
          <a:p>
            <a:pPr marL="457200" lvl="1" indent="0"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b="1" dirty="0"/>
              <a:t>等效</a:t>
            </a:r>
            <a:r>
              <a:rPr lang="en-US" altLang="zh-CN" b="1" dirty="0"/>
              <a:t>C</a:t>
            </a:r>
            <a:r>
              <a:rPr lang="zh-CN" altLang="en-US" b="1" dirty="0"/>
              <a:t>指令</a:t>
            </a:r>
            <a:endParaRPr lang="en-US" altLang="zh-CN" b="1" dirty="0"/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if (a==b)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L1;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=2;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L2;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L1:i=1;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L2: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63568" y="942764"/>
            <a:ext cx="4326632" cy="23764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indent="-2794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数据传送指令</a:t>
            </a:r>
            <a:endParaRPr lang="en-US" altLang="zh-CN" sz="2400" b="1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$s3,$zero,1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# $s3=1  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立即数传送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add $s3,$s2,$zero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# $s3=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  <a:sym typeface="Wingdings" pitchFamily="2" charset="2"/>
              </a:rPr>
              <a:t>$s2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itchFamily="2" charset="2"/>
              </a:rPr>
              <a:t>寄存器传送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Wingdings" pitchFamily="2" charset="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167897" y="3761276"/>
            <a:ext cx="416603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等效</a:t>
            </a:r>
            <a:r>
              <a:rPr lang="en-US" altLang="zh-CN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2400" b="1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beq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$s0,$s1,L1 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$s3,$zero,2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j L2;   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L1:addi $s3,$zero,1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L2:</a:t>
            </a:r>
          </a:p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右箭头​​ 1"/>
          <p:cNvSpPr/>
          <p:nvPr/>
        </p:nvSpPr>
        <p:spPr>
          <a:xfrm>
            <a:off x="4608013" y="3886200"/>
            <a:ext cx="947847" cy="50323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i="1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292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build="allAtOnce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 </a:t>
            </a:r>
            <a:r>
              <a:rPr lang="zh-CN" altLang="en-US"/>
              <a:t>条件判断指令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/>
              <a:t>条件跳转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  <a:cs typeface="+mn-cs"/>
              </a:rPr>
              <a:t>if (reg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==reg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2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) </a:t>
            </a: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beq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       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bne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</a:p>
          <a:p>
            <a:pPr>
              <a:defRPr/>
            </a:pPr>
            <a:r>
              <a:rPr lang="zh-CN" altLang="en-US" b="1" dirty="0"/>
              <a:t>无条件跳转指令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zh-CN" altLang="en-US" sz="2400" b="1" dirty="0">
                <a:latin typeface="Courier New" pitchFamily="-65" charset="0"/>
                <a:cs typeface="+mn-cs"/>
              </a:rPr>
              <a:t>；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 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j label        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beq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$zero,$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zero,label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2">
              <a:defRPr/>
            </a:pPr>
            <a:r>
              <a:rPr lang="zh-CN" altLang="en-US" dirty="0">
                <a:solidFill>
                  <a:srgbClr val="C00000"/>
                </a:solidFill>
                <a:latin typeface="Courier New" pitchFamily="-65" charset="0"/>
                <a:cs typeface="+mn-cs"/>
              </a:rPr>
              <a:t>不能完全等效？</a:t>
            </a:r>
            <a:endParaRPr lang="en-US" altLang="zh-CN" dirty="0">
              <a:solidFill>
                <a:srgbClr val="C00000"/>
              </a:solidFill>
              <a:latin typeface="Courier New" pitchFamily="-65" charset="0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6E991E-163D-44B5-8EE1-179C906D031F}"/>
              </a:ext>
            </a:extLst>
          </p:cNvPr>
          <p:cNvGrpSpPr/>
          <p:nvPr/>
        </p:nvGrpSpPr>
        <p:grpSpPr>
          <a:xfrm>
            <a:off x="8186889" y="5582725"/>
            <a:ext cx="3356952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FD3B2F-9816-4A74-8843-51B3FEDD50E2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9DCCAA-97C9-4AD3-8546-9B48FDBB62A1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相对寻址，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label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可正可负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6E991E-163D-44B5-8EE1-179C906D031F}"/>
              </a:ext>
            </a:extLst>
          </p:cNvPr>
          <p:cNvGrpSpPr/>
          <p:nvPr/>
        </p:nvGrpSpPr>
        <p:grpSpPr>
          <a:xfrm>
            <a:off x="8204183" y="2670298"/>
            <a:ext cx="3356952" cy="579957"/>
            <a:chOff x="747312" y="4732301"/>
            <a:chExt cx="1887609" cy="5799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FD3B2F-9816-4A74-8843-51B3FEDD50E2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29DCCAA-97C9-4AD3-8546-9B48FDBB62A1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为什么没有大于跳转指令？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74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79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4  	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 err="1">
                <a:solidFill>
                  <a:srgbClr val="FF0000"/>
                </a:solidFill>
              </a:rPr>
              <a:t>,</a:t>
            </a:r>
            <a:r>
              <a:rPr lang="en-US" altLang="zh-CN" i="1" dirty="0" err="1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if 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)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0x00401347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0x401353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&lt;main+31&gt;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  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0x00401349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0x00401351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jmp</a:t>
            </a:r>
            <a:r>
              <a:rPr lang="en-US" altLang="zh-CN" i="1" dirty="0">
                <a:solidFill>
                  <a:srgbClr val="000000"/>
                </a:solidFill>
              </a:rPr>
              <a:t>    </a:t>
            </a:r>
            <a:r>
              <a:rPr lang="en-US" altLang="zh-CN" i="1" dirty="0">
                <a:solidFill>
                  <a:srgbClr val="0000FF"/>
                </a:solidFill>
              </a:rPr>
              <a:t>0x40135b</a:t>
            </a:r>
            <a:r>
              <a:rPr lang="en-US" altLang="zh-CN" i="1" dirty="0">
                <a:solidFill>
                  <a:srgbClr val="000000"/>
                </a:solidFill>
              </a:rPr>
              <a:t> &lt;main+39&gt;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</a:t>
            </a:r>
            <a:r>
              <a:rPr lang="en-US" altLang="zh-CN" i="1" dirty="0">
                <a:solidFill>
                  <a:srgbClr val="0000A0"/>
                </a:solidFill>
              </a:rPr>
              <a:t>else </a:t>
            </a:r>
            <a:r>
              <a:rPr lang="en-US" altLang="zh-CN" i="1" dirty="0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1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$0x1,0x8(%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FF"/>
                </a:solidFill>
              </a:rPr>
              <a:t>0x0040135B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0x0040135C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If-else</a:t>
            </a:r>
            <a:r>
              <a:rPr lang="zh-CN" altLang="en-US" dirty="0"/>
              <a:t>语句举例  </a:t>
            </a:r>
            <a:r>
              <a:rPr lang="en-US" altLang="zh-CN" dirty="0"/>
              <a:t>X86</a:t>
            </a:r>
            <a:r>
              <a:rPr lang="zh-CN" altLang="en-US" dirty="0"/>
              <a:t>机器级表示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650952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4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704178" cy="56370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b="1" dirty="0"/>
              <a:t>移位指令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</a:rPr>
              <a:t>a=b&lt;&lt;2;   C</a:t>
            </a:r>
            <a:r>
              <a:rPr lang="zh-CN" altLang="en-US" b="1" dirty="0">
                <a:latin typeface="Courier New" pitchFamily="-65" charset="0"/>
              </a:rPr>
              <a:t>语言</a:t>
            </a:r>
            <a:endParaRPr lang="en-US" altLang="zh-CN" b="1" dirty="0">
              <a:latin typeface="Courier New" pitchFamily="-65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sll,srl,sra</a:t>
            </a:r>
            <a:r>
              <a:rPr lang="en-US" altLang="zh-CN" sz="2400" b="1" dirty="0">
                <a:solidFill>
                  <a:srgbClr val="0000FF"/>
                </a:solidFill>
                <a:latin typeface="Courier New" pitchFamily="-65" charset="0"/>
              </a:rPr>
              <a:t>  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$s1,$s2,2  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#s1=s2&lt;&lt;2 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sllv,srlv,srav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sllv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$s1,$s2,$s3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#s1=s2&lt;&lt;s3</a:t>
            </a:r>
          </a:p>
          <a:p>
            <a:pPr lvl="1">
              <a:defRPr/>
            </a:pPr>
            <a:r>
              <a:rPr lang="zh-CN" altLang="en-US" sz="2400">
                <a:latin typeface="Courier New" pitchFamily="-65" charset="0"/>
              </a:rPr>
              <a:t>有没有算术左移</a:t>
            </a:r>
            <a:r>
              <a:rPr lang="en-US" altLang="zh-CN" sz="2400" dirty="0">
                <a:latin typeface="Courier New" pitchFamily="-65" charset="0"/>
              </a:rPr>
              <a:t>?</a:t>
            </a:r>
          </a:p>
          <a:p>
            <a:pPr>
              <a:defRPr/>
            </a:pPr>
            <a:r>
              <a:rPr lang="zh-CN" altLang="en-US" b="1" dirty="0"/>
              <a:t>逻辑运算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and,or,xor,nor</a:t>
            </a:r>
            <a:r>
              <a:rPr lang="en-US" altLang="zh-CN" sz="2400" b="1" dirty="0">
                <a:solidFill>
                  <a:srgbClr val="0000FF"/>
                </a:solidFill>
                <a:latin typeface="Courier New" pitchFamily="-65" charset="0"/>
              </a:rPr>
              <a:t> 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and  $t0,$t1,$t2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#t0=t1&amp;t2    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andi,ori,xori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  and  $t0,$t1,100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t0=t1&amp;100</a:t>
            </a:r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5AE841-0465-4848-98C5-7FEAC3B79FF3}"/>
              </a:ext>
            </a:extLst>
          </p:cNvPr>
          <p:cNvGrpSpPr/>
          <p:nvPr/>
        </p:nvGrpSpPr>
        <p:grpSpPr>
          <a:xfrm>
            <a:off x="7924193" y="1361602"/>
            <a:ext cx="3356952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2DF5D5A-CD82-4DBD-8C3A-6363C04567E8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5452708-1347-468F-8DA8-A857B382F08F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移位偏移量最多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位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9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defRPr/>
            </a:pPr>
            <a:r>
              <a:rPr lang="en-US" altLang="zh-CN" b="1" dirty="0"/>
              <a:t>C</a:t>
            </a:r>
            <a:r>
              <a:rPr lang="zh-CN" altLang="en-US" b="1" dirty="0"/>
              <a:t>语言简单循环结构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为</a:t>
            </a:r>
            <a:r>
              <a:rPr lang="en-US" altLang="zh-CN" dirty="0" err="1"/>
              <a:t>int</a:t>
            </a:r>
            <a:r>
              <a:rPr lang="zh-CN" altLang="en-US" dirty="0"/>
              <a:t>数组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	do {</a:t>
            </a:r>
          </a:p>
          <a:p>
            <a:pPr marL="457200" lvl="1" indent="0" algn="l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 g = g + 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]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;</a:t>
            </a:r>
            <a:br>
              <a:rPr lang="en-US" altLang="zh-CN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+ j;</a:t>
            </a:r>
            <a:br>
              <a:rPr lang="en-US" altLang="zh-CN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} while (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!= h);</a:t>
            </a:r>
          </a:p>
          <a:p>
            <a:pPr algn="l">
              <a:defRPr/>
            </a:pPr>
            <a:r>
              <a:rPr lang="zh-CN" altLang="en-US" b="1" dirty="0"/>
              <a:t>重写代码</a:t>
            </a:r>
            <a:endParaRPr lang="en-US" altLang="zh-CN" b="1" dirty="0"/>
          </a:p>
          <a:p>
            <a:pPr lvl="1" algn="l">
              <a:defRPr/>
            </a:pPr>
            <a:r>
              <a:rPr lang="en-US" altLang="zh-CN" b="1" dirty="0"/>
              <a:t>	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Loop:	g = g + 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</a:rPr>
              <a:t>]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;</a:t>
            </a:r>
          </a:p>
          <a:p>
            <a:pPr marL="1244600" lvl="3" indent="0" algn="l">
              <a:buNone/>
              <a:defRPr/>
            </a:pP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+ j;</a:t>
            </a:r>
            <a:b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   if (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!= h)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Loop;</a:t>
            </a:r>
          </a:p>
          <a:p>
            <a:pPr algn="l">
              <a:defRPr/>
            </a:pPr>
            <a:r>
              <a:rPr lang="zh-CN" altLang="en-US" b="1" dirty="0"/>
              <a:t>编译后的变量映射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883744" y="5475157"/>
          <a:ext cx="6695355" cy="812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h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j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A[0]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$s1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$s2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$s3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$s4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$s5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3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附： </a:t>
            </a:r>
            <a:r>
              <a:rPr lang="en-US" altLang="zh-CN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MIPS</a:t>
            </a:r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指令系统</a:t>
            </a:r>
          </a:p>
        </p:txBody>
      </p:sp>
      <p:pic>
        <p:nvPicPr>
          <p:cNvPr id="19" name="Picture 31" descr="j02333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5D773C-E476-4AB5-A21B-19EDC78DC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69" y="3789636"/>
            <a:ext cx="1831562" cy="2470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E20F514-F983-427E-8AC5-E6CAAF69D7E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sp>
        <p:nvSpPr>
          <p:cNvPr id="24" name="圆角矩形 17">
            <a:extLst>
              <a:ext uri="{FF2B5EF4-FFF2-40B4-BE49-F238E27FC236}">
                <a16:creationId xmlns:a16="http://schemas.microsoft.com/office/drawing/2014/main" id="{9373F647-47EA-41DC-99A0-629782A73B3F}"/>
              </a:ext>
            </a:extLst>
          </p:cNvPr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AA31A7A-65C3-4872-80DF-D2730A5DED73}"/>
              </a:ext>
            </a:extLst>
          </p:cNvPr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7E33116-843F-4790-9DFF-A68F1D7CEA48}"/>
              </a:ext>
            </a:extLst>
          </p:cNvPr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6F28C9CB-67EE-4641-866E-095C74262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6581" y="1863284"/>
            <a:ext cx="4296880" cy="79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32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zh-CN" altLang="en-US" dirty="0"/>
              <a:t>最后编译的</a:t>
            </a:r>
            <a:r>
              <a:rPr lang="en-US" altLang="zh-CN" dirty="0"/>
              <a:t>MIPS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</a:p>
          <a:p>
            <a:pPr algn="l">
              <a:buNone/>
              <a:defRPr/>
            </a:pP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: </a:t>
            </a:r>
            <a:r>
              <a:rPr lang="en-US" altLang="zh-CN" b="1" dirty="0" err="1">
                <a:latin typeface="Courier New" pitchFamily="-65" charset="0"/>
              </a:rPr>
              <a:t>sll</a:t>
            </a:r>
            <a:r>
              <a:rPr lang="en-US" altLang="zh-CN" b="1" dirty="0">
                <a:latin typeface="Courier New" pitchFamily="-65" charset="0"/>
              </a:rPr>
              <a:t>  $t1,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,2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 4*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$t1,$t1,$s5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$t1=&amp;A[0]+4i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lw</a:t>
            </a:r>
            <a:r>
              <a:rPr lang="en-US" altLang="zh-CN" b="1" dirty="0">
                <a:latin typeface="Courier New" pitchFamily="-65" charset="0"/>
              </a:rPr>
              <a:t>   $t1,0($t1)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$t1=A[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$s1,$s1</a:t>
            </a:r>
            <a:r>
              <a:rPr lang="en-US" altLang="zh-CN" b="1" dirty="0">
                <a:latin typeface="Courier New" pitchFamily="-65" charset="0"/>
              </a:rPr>
              <a:t>,$t1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+A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$s4</a:t>
            </a: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+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-65" charset="0"/>
              </a:rPr>
              <a:t>j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bne</a:t>
            </a:r>
            <a:r>
              <a:rPr lang="en-US" altLang="zh-CN" b="1" dirty="0">
                <a:latin typeface="Courier New" pitchFamily="-65" charset="0"/>
              </a:rPr>
              <a:t>  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$s2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if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!=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h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Loop</a:t>
            </a:r>
            <a:br>
              <a:rPr lang="en-US" altLang="zh-CN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-65" charset="0"/>
              </a:rPr>
            </a:br>
            <a:endParaRPr lang="en-US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-65" charset="0"/>
            </a:endParaRPr>
          </a:p>
          <a:p>
            <a:pPr algn="l">
              <a:defRPr/>
            </a:pPr>
            <a:r>
              <a:rPr lang="zh-CN" altLang="en-US" dirty="0"/>
              <a:t>原始</a:t>
            </a:r>
            <a:r>
              <a:rPr lang="en-US" altLang="zh-CN" dirty="0"/>
              <a:t>C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  <a:r>
              <a:rPr lang="en-US" altLang="zh-CN" dirty="0">
                <a:latin typeface="Courier New" pitchFamily="-65" charset="0"/>
              </a:rPr>
              <a:t> </a:t>
            </a:r>
            <a:r>
              <a:rPr lang="en-US" altLang="zh-CN" b="1" dirty="0" err="1">
                <a:latin typeface="Courier New" pitchFamily="-65" charset="0"/>
              </a:rPr>
              <a:t>Loop:</a:t>
            </a:r>
            <a:r>
              <a:rPr lang="en-US" altLang="zh-CN" b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latin typeface="Courier New" pitchFamily="-65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latin typeface="Courier New" pitchFamily="-65" charset="0"/>
              </a:rPr>
              <a:t> + </a:t>
            </a:r>
            <a:r>
              <a:rPr lang="en-US" altLang="zh-CN" b="1" dirty="0">
                <a:solidFill>
                  <a:srgbClr val="800000"/>
                </a:solidFill>
                <a:latin typeface="Courier New" pitchFamily="-65" charset="0"/>
              </a:rPr>
              <a:t>A</a:t>
            </a:r>
            <a:r>
              <a:rPr lang="en-US" altLang="zh-CN" b="1" dirty="0">
                <a:latin typeface="Courier New" pitchFamily="-65" charset="0"/>
              </a:rPr>
              <a:t>[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];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	          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=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+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j</a:t>
            </a:r>
            <a:r>
              <a:rPr lang="en-US" altLang="zh-CN" b="1" dirty="0">
                <a:latin typeface="Courier New" pitchFamily="-65" charset="0"/>
              </a:rPr>
              <a:t>;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		      if (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!= 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h</a:t>
            </a:r>
            <a:r>
              <a:rPr lang="en-US" altLang="zh-CN" b="1" dirty="0">
                <a:latin typeface="Courier New" pitchFamily="-65" charset="0"/>
              </a:rPr>
              <a:t>) </a:t>
            </a:r>
            <a:r>
              <a:rPr lang="en-US" altLang="zh-CN" b="1" dirty="0" err="1">
                <a:latin typeface="Courier New" pitchFamily="-65" charset="0"/>
              </a:rPr>
              <a:t>goto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;</a:t>
            </a:r>
          </a:p>
          <a:p>
            <a:pPr algn="l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632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80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</a:p>
          <a:p>
            <a:pPr fontAlgn="base">
              <a:spcBef>
                <a:spcPct val="0"/>
              </a:spcBef>
              <a:buFontTx/>
              <a:buAutoNum type="arabicPlain" startAt="4"/>
            </a:pPr>
            <a:r>
              <a:rPr lang="en-US" altLang="zh-CN" i="1" dirty="0">
                <a:solidFill>
                  <a:srgbClr val="0000A0"/>
                </a:solidFill>
              </a:rPr>
              <a:t>    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</a:p>
          <a:p>
            <a:pPr marL="0" indent="0"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$0x0,0xc(%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do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  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++;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0x0040134A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</a:rPr>
              <a:t>incl</a:t>
            </a:r>
            <a:r>
              <a:rPr lang="en-US" altLang="zh-CN" i="1" u="sng" dirty="0">
                <a:solidFill>
                  <a:srgbClr val="000000"/>
                </a:solidFill>
              </a:rPr>
              <a:t>   0xc(%</a:t>
            </a:r>
            <a:r>
              <a:rPr lang="en-US" altLang="zh-CN" i="1" u="sng" dirty="0" err="1">
                <a:solidFill>
                  <a:srgbClr val="000000"/>
                </a:solidFill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    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r>
              <a:rPr lang="en-US" altLang="zh-CN" i="1" dirty="0">
                <a:solidFill>
                  <a:srgbClr val="0000A0"/>
                </a:solidFill>
              </a:rPr>
              <a:t>while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&gt;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);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0x0040134E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jg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0x40134A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&lt;main+22&gt;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9  	</a:t>
            </a:r>
            <a:r>
              <a:rPr lang="en-US" altLang="zh-CN" i="1" dirty="0">
                <a:solidFill>
                  <a:srgbClr val="FF0000"/>
                </a:solidFill>
              </a:rPr>
              <a:t> 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0x00401355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0x00401356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do-while</a:t>
            </a:r>
            <a:r>
              <a:rPr lang="zh-CN" altLang="en-US" dirty="0"/>
              <a:t>语句举例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893921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18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比较指令 </a:t>
            </a:r>
            <a:r>
              <a:rPr lang="en-US" altLang="zh-CN"/>
              <a:t>slt  slti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zh-CN" b="1" dirty="0"/>
              <a:t>MIPS</a:t>
            </a:r>
            <a:r>
              <a:rPr lang="zh-CN" altLang="en-US" b="1" dirty="0"/>
              <a:t>比较指令 </a:t>
            </a:r>
            <a:r>
              <a:rPr lang="en-US" altLang="zh-CN" dirty="0"/>
              <a:t>(</a:t>
            </a:r>
            <a:r>
              <a:rPr lang="en-US" altLang="zh-CN" u="sng" dirty="0"/>
              <a:t>S</a:t>
            </a:r>
            <a:r>
              <a:rPr lang="en-US" altLang="zh-CN" dirty="0"/>
              <a:t>et on </a:t>
            </a:r>
            <a:r>
              <a:rPr lang="en-US" altLang="zh-CN" u="sng" dirty="0"/>
              <a:t>L</a:t>
            </a:r>
            <a:r>
              <a:rPr lang="en-US" altLang="zh-CN" dirty="0"/>
              <a:t>ess </a:t>
            </a:r>
            <a:r>
              <a:rPr lang="en-US" altLang="zh-CN" u="sng" dirty="0"/>
              <a:t>T</a:t>
            </a:r>
            <a:r>
              <a:rPr lang="en-US" altLang="zh-CN" dirty="0"/>
              <a:t>han)</a:t>
            </a:r>
          </a:p>
          <a:p>
            <a:pPr algn="l">
              <a:defRPr/>
            </a:pP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slt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 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1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2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3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  reg1 = (reg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2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&lt; 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3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)? 1:0;   </a:t>
            </a:r>
            <a:r>
              <a:rPr lang="zh-CN" alt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latin typeface="Courier New"/>
                <a:cs typeface="Courier New"/>
              </a:rPr>
              <a:t>C</a:t>
            </a:r>
            <a:r>
              <a:rPr lang="zh-CN" alt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语言）</a:t>
            </a:r>
            <a:endParaRPr lang="en-US" altLang="zh-CN" sz="1800" b="1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algn="l">
              <a:defRPr/>
            </a:pPr>
            <a:r>
              <a:rPr lang="en-US" altLang="zh-CN" sz="2600" b="1" dirty="0">
                <a:solidFill>
                  <a:srgbClr val="7030A0"/>
                </a:solidFill>
                <a:latin typeface="Courier New"/>
                <a:cs typeface="Courier New"/>
              </a:rPr>
              <a:t>If (g&lt;h) </a:t>
            </a:r>
            <a:r>
              <a:rPr lang="en-US" altLang="zh-CN" sz="2600" b="1" dirty="0" err="1">
                <a:solidFill>
                  <a:srgbClr val="7030A0"/>
                </a:solidFill>
                <a:latin typeface="Courier New"/>
                <a:cs typeface="Courier New"/>
              </a:rPr>
              <a:t>goto</a:t>
            </a:r>
            <a:r>
              <a:rPr lang="en-US" altLang="zh-CN" sz="2600" b="1" dirty="0">
                <a:solidFill>
                  <a:srgbClr val="7030A0"/>
                </a:solidFill>
                <a:latin typeface="Courier New"/>
                <a:cs typeface="Courier New"/>
              </a:rPr>
              <a:t> Less;    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slt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$t0,$s0,$s1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$t0 = 1 if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g&lt;h</a:t>
            </a:r>
            <a:endParaRPr lang="en-US" altLang="zh-CN" sz="2400" b="1" i="1" dirty="0">
              <a:latin typeface="Courier New" pitchFamily="-65" charset="0"/>
            </a:endParaRPr>
          </a:p>
          <a:p>
            <a:pPr marL="0" indent="0" algn="l">
              <a:buNone/>
              <a:defRPr/>
            </a:pPr>
            <a:r>
              <a:rPr lang="en-US" altLang="zh-CN" sz="2400" b="1" i="1" dirty="0">
                <a:latin typeface="Courier New" pitchFamily="-65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bne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$t0,$0, Less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if $t0!=0 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Less: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latin typeface="Courier New" pitchFamily="-65" charset="0"/>
              </a:rPr>
              <a:t>    </a:t>
            </a:r>
            <a:r>
              <a:rPr lang="en-US" altLang="zh-CN" sz="2400" b="1" dirty="0" err="1">
                <a:latin typeface="Courier New" pitchFamily="-65" charset="0"/>
              </a:rPr>
              <a:t>blt</a:t>
            </a:r>
            <a:r>
              <a:rPr lang="en-US" altLang="zh-CN" sz="2400" b="1" dirty="0">
                <a:latin typeface="Courier New" pitchFamily="-65" charset="0"/>
              </a:rPr>
              <a:t> </a:t>
            </a:r>
            <a:r>
              <a:rPr lang="zh-CN" altLang="en-US" sz="2400" b="1" dirty="0">
                <a:latin typeface="Courier New" pitchFamily="-65" charset="0"/>
              </a:rPr>
              <a:t>伪指令 </a:t>
            </a:r>
            <a:r>
              <a:rPr lang="en-US" altLang="zh-CN" sz="2400" b="1" dirty="0">
                <a:latin typeface="Courier New" pitchFamily="-65" charset="0"/>
              </a:rPr>
              <a:t>(branch less than)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5D0B61-AAFD-4712-9362-2B6ED950AD90}"/>
              </a:ext>
            </a:extLst>
          </p:cNvPr>
          <p:cNvGrpSpPr/>
          <p:nvPr/>
        </p:nvGrpSpPr>
        <p:grpSpPr>
          <a:xfrm>
            <a:off x="7732805" y="2435489"/>
            <a:ext cx="3888579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2CCF2A-585B-441C-A964-3ADD4C579FF7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9405752-B0D7-4978-B7C4-9A42E03DB2F8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利用通用寄存器存储比较结果！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BCB12D5-8D3D-4E75-B9B6-130E925BCB60}"/>
              </a:ext>
            </a:extLst>
          </p:cNvPr>
          <p:cNvGrpSpPr/>
          <p:nvPr/>
        </p:nvGrpSpPr>
        <p:grpSpPr>
          <a:xfrm>
            <a:off x="8434549" y="5178689"/>
            <a:ext cx="3098639" cy="579957"/>
            <a:chOff x="747312" y="4732301"/>
            <a:chExt cx="1887609" cy="5799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A99FFA1-B9A3-4BB8-8E1E-914E0DF67386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175E63-A778-42D8-B690-4F00DE19E574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为什么是伪指令？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80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zh-CN" sz="2800" dirty="0"/>
              <a:t>C</a:t>
            </a:r>
            <a:r>
              <a:rPr lang="zh-CN" altLang="en-US" sz="2800" dirty="0"/>
              <a:t>语言函数调用</a:t>
            </a:r>
            <a:endParaRPr lang="en-US" altLang="zh-CN" sz="2800" dirty="0"/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a ,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b) </a:t>
            </a:r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  {  return (</a:t>
            </a:r>
            <a:r>
              <a:rPr lang="en-US" altLang="zh-CN" sz="2400" dirty="0" err="1">
                <a:solidFill>
                  <a:srgbClr val="0070C0"/>
                </a:solidFill>
              </a:rPr>
              <a:t>a+b</a:t>
            </a:r>
            <a:r>
              <a:rPr lang="en-US" altLang="zh-CN" sz="2400" dirty="0">
                <a:solidFill>
                  <a:srgbClr val="0070C0"/>
                </a:solidFill>
              </a:rPr>
              <a:t>); }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sz="2800" dirty="0"/>
              <a:t>MIPS</a:t>
            </a:r>
            <a:r>
              <a:rPr lang="zh-CN" altLang="en-US" sz="2800" dirty="0"/>
              <a:t>实现过程调用的机制</a:t>
            </a:r>
            <a:endParaRPr lang="en-US" altLang="zh-CN" sz="2800" dirty="0"/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返回地址寄存器 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ra</a:t>
            </a:r>
            <a:endParaRPr lang="en-US" altLang="zh-CN" sz="2400" b="1" dirty="0">
              <a:latin typeface="Courier New" pitchFamily="-65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参数寄存器         </a:t>
            </a:r>
            <a:r>
              <a:rPr lang="en-US" altLang="zh-CN" sz="2400" b="1" dirty="0">
                <a:latin typeface="Courier New" pitchFamily="-65" charset="0"/>
              </a:rPr>
              <a:t>$a0, $a1, $a2, $a3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返回值寄存器     </a:t>
            </a:r>
            <a:r>
              <a:rPr lang="en-US" altLang="zh-CN" sz="2400" b="1" dirty="0">
                <a:latin typeface="Courier New" pitchFamily="-65" charset="0"/>
              </a:rPr>
              <a:t>$v0 $v1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局部变量</a:t>
            </a:r>
            <a:r>
              <a:rPr lang="zh-CN" altLang="en-US" sz="2400" b="1" dirty="0">
                <a:latin typeface="Courier New" pitchFamily="-65" charset="0"/>
              </a:rPr>
              <a:t>      </a:t>
            </a:r>
            <a:r>
              <a:rPr lang="en-US" altLang="zh-CN" sz="2400" b="1" dirty="0">
                <a:latin typeface="Courier New" pitchFamily="-65" charset="0"/>
              </a:rPr>
              <a:t>$t0~$t9   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堆栈指针      </a:t>
            </a:r>
            <a:r>
              <a:rPr lang="zh-CN" altLang="en-US" sz="2400" b="1" dirty="0">
                <a:latin typeface="Courier New" pitchFamily="-65" charset="0"/>
              </a:rPr>
              <a:t>  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sp</a:t>
            </a:r>
            <a:endParaRPr lang="en-US" altLang="zh-CN" sz="2400" b="1" dirty="0">
              <a:latin typeface="Courier New" pitchFamily="-65" charset="0"/>
            </a:endParaRPr>
          </a:p>
          <a:p>
            <a:pPr lvl="1">
              <a:defRPr/>
            </a:pPr>
            <a:endParaRPr lang="en-US" altLang="zh-CN" b="1" dirty="0"/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112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7822" y="979714"/>
            <a:ext cx="11212766" cy="1623527"/>
          </a:xfrm>
          <a:prstGeom prst="roundRect">
            <a:avLst>
              <a:gd name="adj" fmla="val 63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过程调用实现机制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lnSpc>
                <a:spcPct val="12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  sum(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-65" charset="0"/>
              </a:rPr>
              <a:t>a</a:t>
            </a:r>
            <a:r>
              <a:rPr lang="en-US" altLang="zh-CN" b="1" dirty="0" err="1">
                <a:latin typeface="Courier New" pitchFamily="-65" charset="0"/>
              </a:rPr>
              <a:t>,</a:t>
            </a:r>
            <a:r>
              <a:rPr lang="en-US" altLang="zh-CN" b="1" dirty="0" err="1">
                <a:solidFill>
                  <a:srgbClr val="00B050"/>
                </a:solidFill>
                <a:latin typeface="Courier New" pitchFamily="-65" charset="0"/>
              </a:rPr>
              <a:t>b</a:t>
            </a:r>
            <a:r>
              <a:rPr lang="en-US" altLang="zh-CN" b="1" dirty="0">
                <a:latin typeface="Courier New" pitchFamily="-65" charset="0"/>
              </a:rPr>
              <a:t>);      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/* 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-65" charset="0"/>
              </a:rPr>
              <a:t>a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,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  <a:latin typeface="Courier New" pitchFamily="-65" charset="0"/>
              </a:rPr>
              <a:t>b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:</a:t>
            </a:r>
            <a:r>
              <a:rPr lang="en-US" altLang="zh-CN" b="1" dirty="0">
                <a:solidFill>
                  <a:srgbClr val="0000FF"/>
                </a:solidFill>
                <a:latin typeface="Courier New" pitchFamily="-65" charset="0"/>
              </a:rPr>
              <a:t>$s0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$s1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*/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}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sum(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itchFamily="-65" charset="0"/>
              </a:rPr>
              <a:t>x</a:t>
            </a:r>
            <a:r>
              <a:rPr lang="en-US" altLang="zh-CN" b="1" dirty="0">
                <a:latin typeface="Courier New" pitchFamily="-65" charset="0"/>
              </a:rPr>
              <a:t>, 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itchFamily="-65" charset="0"/>
              </a:rPr>
              <a:t>y</a:t>
            </a:r>
            <a:r>
              <a:rPr lang="en-US" altLang="zh-CN" b="1" dirty="0">
                <a:latin typeface="Courier New" pitchFamily="-65" charset="0"/>
              </a:rPr>
              <a:t>)</a:t>
            </a:r>
          </a:p>
          <a:p>
            <a:pPr algn="l">
              <a:lnSpc>
                <a:spcPct val="12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  { return </a:t>
            </a:r>
            <a:r>
              <a:rPr lang="en-US" altLang="zh-CN" b="1" dirty="0" err="1">
                <a:latin typeface="Courier New" pitchFamily="-65" charset="0"/>
              </a:rPr>
              <a:t>x+y</a:t>
            </a:r>
            <a:r>
              <a:rPr lang="en-US" altLang="zh-CN" b="1" dirty="0">
                <a:latin typeface="Courier New" pitchFamily="-65" charset="0"/>
              </a:rPr>
              <a:t>; }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endParaRPr lang="en-US" altLang="zh-CN" b="1" dirty="0">
              <a:latin typeface="Courier New" pitchFamily="-65" charset="0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1000 </a:t>
            </a:r>
            <a:r>
              <a:rPr lang="en-US" altLang="zh-CN" b="1" dirty="0">
                <a:latin typeface="Courier New"/>
                <a:cs typeface="Courier New"/>
              </a:rPr>
              <a:t>add  </a:t>
            </a:r>
            <a:r>
              <a:rPr lang="en-US" altLang="zh-CN" b="1" dirty="0">
                <a:solidFill>
                  <a:srgbClr val="C00000"/>
                </a:solidFill>
                <a:latin typeface="Courier New"/>
                <a:cs typeface="Courier New"/>
              </a:rPr>
              <a:t>$a0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Courier New" pitchFamily="-65" charset="0"/>
              </a:rPr>
              <a:t>$s0</a:t>
            </a:r>
            <a:r>
              <a:rPr lang="en-US" altLang="zh-CN" b="1" dirty="0">
                <a:latin typeface="Courier New"/>
                <a:cs typeface="Courier New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x =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cs typeface="Courier New"/>
              </a:rPr>
              <a:t>a</a:t>
            </a:r>
            <a:r>
              <a:rPr lang="en-US" altLang="zh-CN" b="1" dirty="0">
                <a:latin typeface="Courier New"/>
                <a:cs typeface="Courier New"/>
              </a:rPr>
              <a:t>    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1004</a:t>
            </a:r>
            <a:r>
              <a:rPr lang="en-US" altLang="zh-CN" b="1" dirty="0">
                <a:latin typeface="Courier New"/>
                <a:cs typeface="Courier New"/>
              </a:rPr>
              <a:t> add  </a:t>
            </a:r>
            <a:r>
              <a:rPr lang="en-US" altLang="zh-CN" b="1" dirty="0">
                <a:solidFill>
                  <a:srgbClr val="C00000"/>
                </a:solidFill>
                <a:latin typeface="Courier New"/>
                <a:cs typeface="Courier New"/>
              </a:rPr>
              <a:t>$a1</a:t>
            </a:r>
            <a:r>
              <a:rPr lang="en-US" altLang="zh-CN" b="1" dirty="0">
                <a:latin typeface="Courier New"/>
                <a:cs typeface="Courier New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$s1</a:t>
            </a:r>
            <a:r>
              <a:rPr lang="en-US" altLang="zh-CN" b="1" dirty="0">
                <a:latin typeface="Courier New"/>
                <a:cs typeface="Courier New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y = 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b   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/>
                <a:cs typeface="Courier New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1008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 err="1">
                <a:latin typeface="Courier New"/>
                <a:cs typeface="Courier New"/>
              </a:rPr>
              <a:t>addi</a:t>
            </a:r>
            <a:r>
              <a:rPr lang="en-US" altLang="zh-CN" b="1" dirty="0">
                <a:latin typeface="Courier New"/>
                <a:cs typeface="Courier New"/>
              </a:rPr>
              <a:t> $ra,$zero,1016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$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=1016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/>
                <a:cs typeface="Courier New"/>
              </a:rPr>
              <a:t>保存返回地址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1012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j    sum </a:t>
            </a:r>
            <a:r>
              <a:rPr lang="en-US" altLang="zh-CN" b="1" dirty="0">
                <a:latin typeface="Courier New"/>
                <a:cs typeface="Courier New"/>
              </a:rPr>
              <a:t>		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跳转，调用过程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sum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i="1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1016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…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2000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/>
                <a:cs typeface="Courier New"/>
              </a:rPr>
              <a:t>sum: </a:t>
            </a:r>
            <a:r>
              <a:rPr lang="en-US" altLang="zh-CN" b="1" dirty="0">
                <a:latin typeface="Courier New"/>
                <a:cs typeface="Courier New"/>
              </a:rPr>
              <a:t>add $v0,$a0,$a1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过程入口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2004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 err="1">
                <a:latin typeface="Courier New"/>
                <a:cs typeface="Courier New"/>
              </a:rPr>
              <a:t>jr</a:t>
            </a:r>
            <a:r>
              <a:rPr lang="en-US" altLang="zh-CN" b="1" dirty="0">
                <a:latin typeface="Courier New"/>
                <a:cs typeface="Courier New"/>
              </a:rPr>
              <a:t>   $</a:t>
            </a:r>
            <a:r>
              <a:rPr lang="en-US" altLang="zh-CN" b="1" dirty="0" err="1">
                <a:latin typeface="Courier New"/>
                <a:cs typeface="Courier New"/>
              </a:rPr>
              <a:t>ra</a:t>
            </a:r>
            <a:r>
              <a:rPr lang="en-US" altLang="zh-CN" b="1" dirty="0">
                <a:latin typeface="Courier New"/>
                <a:cs typeface="Courier New"/>
              </a:rPr>
              <a:t>	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# </a:t>
            </a:r>
            <a:r>
              <a:rPr lang="zh-CN" altLang="en-US" sz="2100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返回主程序</a:t>
            </a:r>
            <a:endParaRPr lang="en-US" altLang="zh-CN" sz="21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l">
              <a:buNone/>
            </a:pPr>
            <a:endParaRPr lang="zh-CN" altLang="en-US" dirty="0"/>
          </a:p>
        </p:txBody>
      </p:sp>
      <p:sp>
        <p:nvSpPr>
          <p:cNvPr id="5" name="矩形​​ 5"/>
          <p:cNvSpPr/>
          <p:nvPr/>
        </p:nvSpPr>
        <p:spPr>
          <a:xfrm>
            <a:off x="9124303" y="3571552"/>
            <a:ext cx="2754313" cy="868363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1008 jal sum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1012</a:t>
            </a:r>
            <a:endParaRPr kumimoji="0" lang="zh-CN" altLang="en-US" sz="2400" b="1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itchFamily="49" charset="0"/>
              <a:ea typeface="微软雅黑"/>
              <a:cs typeface="+mn-cs"/>
            </a:endParaRPr>
          </a:p>
        </p:txBody>
      </p:sp>
      <p:sp>
        <p:nvSpPr>
          <p:cNvPr id="8" name="矩形​​ 4"/>
          <p:cNvSpPr/>
          <p:nvPr/>
        </p:nvSpPr>
        <p:spPr>
          <a:xfrm>
            <a:off x="7301886" y="5922282"/>
            <a:ext cx="1991404" cy="431800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J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1016</a:t>
            </a:r>
            <a:endParaRPr kumimoji="0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itchFamily="49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75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过程调用机制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69900" lvl="1" indent="0">
              <a:lnSpc>
                <a:spcPct val="170000"/>
              </a:lnSpc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jal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Label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 jump and link</a:t>
            </a:r>
          </a:p>
          <a:p>
            <a:pPr>
              <a:defRPr/>
            </a:pPr>
            <a:r>
              <a:rPr lang="zh-CN" altLang="en-US" dirty="0"/>
              <a:t>等效于如下指令</a:t>
            </a:r>
            <a:endParaRPr lang="en-US" altLang="zh-CN" dirty="0"/>
          </a:p>
          <a:p>
            <a:pPr marL="469900" lvl="1" indent="0">
              <a:lnSpc>
                <a:spcPct val="160000"/>
              </a:lnSpc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$</a:t>
            </a:r>
            <a:r>
              <a:rPr lang="en-US" altLang="zh-CN" sz="2400" b="1" dirty="0" err="1"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latin typeface="Courier New"/>
                <a:cs typeface="Courier New"/>
              </a:rPr>
              <a:t>=PC+4;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#save next instruction address </a:t>
            </a:r>
          </a:p>
          <a:p>
            <a:pPr marL="469900" lvl="1" indent="0"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j Label</a:t>
            </a:r>
          </a:p>
          <a:p>
            <a:pPr>
              <a:defRPr/>
            </a:pPr>
            <a:r>
              <a:rPr lang="zh-CN" altLang="en-US" dirty="0"/>
              <a:t>过程返回指令</a:t>
            </a:r>
            <a:endParaRPr lang="en-US" altLang="zh-CN" dirty="0"/>
          </a:p>
          <a:p>
            <a:pPr marL="469900" lvl="1" indent="0"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jr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#return to main program</a:t>
            </a:r>
          </a:p>
          <a:p>
            <a:pPr>
              <a:defRPr/>
            </a:pPr>
            <a:r>
              <a:rPr lang="zh-CN" altLang="en-US" dirty="0"/>
              <a:t>问题：利用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zh-CN" altLang="en-US" dirty="0"/>
              <a:t>做返回地址，如果过程嵌套如何返回？</a:t>
            </a:r>
            <a:endParaRPr lang="en-US" altLang="zh-CN" dirty="0"/>
          </a:p>
          <a:p>
            <a:pPr lvl="1"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lang="zh-CN" altLang="en-US" dirty="0"/>
              <a:t>会被多次覆盖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利用堆栈保存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endParaRPr lang="en-US" altLang="zh-CN" dirty="0"/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77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多级过程调用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55643"/>
            <a:ext cx="11141801" cy="5637024"/>
          </a:xfrm>
        </p:spPr>
        <p:txBody>
          <a:bodyPr>
            <a:normAutofit/>
          </a:bodyPr>
          <a:lstStyle/>
          <a:p>
            <a:pPr>
              <a:buFont typeface="Times" pitchFamily="-65" charset="0"/>
              <a:buNone/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x,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y) </a:t>
            </a:r>
          </a:p>
          <a:p>
            <a:pPr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{	return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x,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)+ y; }</a:t>
            </a:r>
          </a:p>
          <a:p>
            <a:pPr>
              <a:buFont typeface="Times" pitchFamily="-65" charset="0"/>
              <a:buNone/>
              <a:defRPr/>
            </a:pP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主程序调用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</a:t>
            </a:r>
            <a:r>
              <a:rPr lang="zh-CN" alt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，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y)</a:t>
            </a:r>
            <a:r>
              <a:rPr lang="zh-CN" altLang="en-US" dirty="0">
                <a:latin typeface="+mn-ea"/>
                <a:ea typeface="+mn-ea"/>
              </a:rPr>
              <a:t>时</a:t>
            </a:r>
            <a:r>
              <a:rPr lang="en-US" altLang="zh-CN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r>
              <a:rPr lang="zh-CN" altLang="en-US" dirty="0">
                <a:latin typeface="+mn-ea"/>
                <a:ea typeface="+mn-ea"/>
              </a:rPr>
              <a:t>保存一次，保证该过程执行完毕后能返回主程序。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调用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  <a:latin typeface="+mn-ea"/>
                <a:ea typeface="+mn-ea"/>
              </a:rPr>
              <a:t>mult</a:t>
            </a:r>
            <a:r>
              <a:rPr lang="zh-CN" altLang="en-US" dirty="0">
                <a:latin typeface="+mn-ea"/>
                <a:ea typeface="+mn-ea"/>
              </a:rPr>
              <a:t>时会覆盖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endParaRPr lang="en-US" altLang="zh-CN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需要保存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的返回地址</a:t>
            </a:r>
            <a:endParaRPr lang="en-US" altLang="zh-CN" dirty="0">
              <a:solidFill>
                <a:srgbClr val="C000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其它被复用的寄存器</a:t>
            </a:r>
            <a:r>
              <a:rPr lang="en-US" altLang="zh-CN" dirty="0">
                <a:latin typeface="+mn-ea"/>
                <a:ea typeface="+mn-ea"/>
              </a:rPr>
              <a:t>$a0,$a1</a:t>
            </a:r>
            <a:r>
              <a:rPr lang="zh-CN" altLang="en-US" dirty="0">
                <a:latin typeface="+mn-ea"/>
                <a:ea typeface="+mn-ea"/>
              </a:rPr>
              <a:t>也存在同样的问题，这是</a:t>
            </a:r>
            <a:r>
              <a:rPr lang="zh-CN" altLang="en-US" b="1" dirty="0">
                <a:solidFill>
                  <a:srgbClr val="36B0D1"/>
                </a:solidFill>
                <a:latin typeface="+mn-ea"/>
                <a:ea typeface="+mn-ea"/>
              </a:rPr>
              <a:t>寄存器传参的弊端</a:t>
            </a:r>
            <a:endParaRPr lang="en-US" altLang="zh-CN" b="1" dirty="0">
              <a:solidFill>
                <a:srgbClr val="36B0D1"/>
              </a:solidFill>
              <a:latin typeface="+mn-ea"/>
              <a:ea typeface="+mn-ea"/>
            </a:endParaRP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068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堆栈操作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600" cy="56370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sumSquare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$sp,$sp,-8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space on stack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zh-CN" sz="2400" b="1" dirty="0" err="1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$a1,$a0,$zero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x,x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$v0,$v0,$a1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zh-CN" sz="2400" b="1" dirty="0" err="1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stack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...</a:t>
            </a:r>
          </a:p>
          <a:p>
            <a:pPr marL="228600">
              <a:lnSpc>
                <a:spcPct val="110000"/>
              </a:lnSpc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注意：除了返回地址以外，函数参数等会覆盖的变量都需要入栈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0804" y="1866706"/>
            <a:ext cx="1091719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“push”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0805" y="3471669"/>
            <a:ext cx="1091720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“pop”</a:t>
            </a:r>
          </a:p>
        </p:txBody>
      </p:sp>
    </p:spTree>
    <p:extLst>
      <p:ext uri="{BB962C8B-B14F-4D97-AF65-F5344CB8AC3E}">
        <p14:creationId xmlns:p14="http://schemas.microsoft.com/office/powerpoint/2010/main" val="191255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调用子程序包含两个参与者</a:t>
            </a:r>
            <a:endParaRPr lang="en-US" altLang="zh-CN" dirty="0"/>
          </a:p>
          <a:p>
            <a:pPr lvl="1"/>
            <a:r>
              <a:rPr lang="zh-CN" altLang="en-US" sz="2400" dirty="0"/>
              <a:t>调用者（</a:t>
            </a:r>
            <a:r>
              <a:rPr lang="en-US" altLang="zh-CN" sz="2400" dirty="0"/>
              <a:t>caller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200" dirty="0"/>
              <a:t>准备函数参数，跳转到被调用者子程序</a:t>
            </a:r>
            <a:endParaRPr lang="en-US" altLang="zh-CN" sz="2200" dirty="0"/>
          </a:p>
          <a:p>
            <a:pPr lvl="1"/>
            <a:r>
              <a:rPr lang="zh-CN" altLang="en-US" sz="2400" dirty="0"/>
              <a:t>被调用者（</a:t>
            </a:r>
            <a:r>
              <a:rPr lang="en-US" altLang="zh-CN" sz="2400" dirty="0" err="1"/>
              <a:t>callee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200" dirty="0"/>
              <a:t>使用调用者提供的参数，然后运行</a:t>
            </a:r>
            <a:endParaRPr lang="en-US" altLang="zh-CN" sz="2200" dirty="0"/>
          </a:p>
          <a:p>
            <a:pPr lvl="2"/>
            <a:r>
              <a:rPr lang="zh-CN" altLang="en-US" sz="2200" dirty="0"/>
              <a:t>运行结束保存返回值</a:t>
            </a:r>
            <a:endParaRPr lang="en-US" altLang="zh-CN" sz="2200" dirty="0"/>
          </a:p>
          <a:p>
            <a:pPr lvl="2"/>
            <a:r>
              <a:rPr lang="zh-CN" altLang="en-US" sz="2200" dirty="0"/>
              <a:t>将控制（如跳回）还给调用者。</a:t>
            </a:r>
          </a:p>
          <a:p>
            <a:pPr lvl="1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9060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高级语言函数体中一般使用局部变量</a:t>
            </a:r>
            <a:endParaRPr lang="en-US" altLang="zh-CN" dirty="0"/>
          </a:p>
          <a:p>
            <a:r>
              <a:rPr lang="zh-CN" altLang="en-US" dirty="0"/>
              <a:t>汇编子程序使用寄存器（全局变量）</a:t>
            </a:r>
            <a:endParaRPr lang="en-US" altLang="zh-CN" dirty="0"/>
          </a:p>
          <a:p>
            <a:r>
              <a:rPr lang="zh-CN" altLang="en-US" dirty="0"/>
              <a:t>对全局变量的修改可能会引起调用者逻辑不正确</a:t>
            </a:r>
            <a:endParaRPr lang="en-US" altLang="zh-CN" dirty="0"/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调用者函数和被调用函数可能使用相同寄存器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造成数据破坏？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被调用函数需要保存可能被破坏的寄存器（现场）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哪些寄存器属于现场？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9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指令集体系结构 </a:t>
            </a:r>
            <a:r>
              <a:rPr lang="en-US" altLang="zh-CN" dirty="0"/>
              <a:t>Instruction Set Architecture (ISA)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zh-CN" altLang="en-US" dirty="0"/>
              <a:t>不同类型的</a:t>
            </a:r>
            <a:r>
              <a:rPr lang="en-US" altLang="zh-CN" dirty="0"/>
              <a:t>CPU</a:t>
            </a:r>
            <a:r>
              <a:rPr lang="zh-CN" altLang="en-US" dirty="0"/>
              <a:t>执行不同指令集，是设计</a:t>
            </a:r>
            <a:r>
              <a:rPr lang="en-US" altLang="zh-CN" dirty="0"/>
              <a:t>CPU</a:t>
            </a:r>
            <a:r>
              <a:rPr lang="zh-CN" altLang="en-US" dirty="0"/>
              <a:t>的依据</a:t>
            </a:r>
            <a:endParaRPr lang="en-US" altLang="zh-CN" dirty="0"/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1970  DEC 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PDP-11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1992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(64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2">
              <a:defRPr/>
            </a:pPr>
            <a:r>
              <a:rPr lang="en-US" altLang="zh-CN" sz="2400" dirty="0"/>
              <a:t>                  1978  </a:t>
            </a:r>
            <a:r>
              <a:rPr lang="en-US" altLang="zh-CN" sz="2400" b="1" dirty="0"/>
              <a:t>x86</a:t>
            </a:r>
            <a:r>
              <a:rPr lang="en-US" altLang="zh-CN" sz="2400" dirty="0"/>
              <a:t>,  2001 </a:t>
            </a:r>
            <a:r>
              <a:rPr lang="en-US" altLang="zh-CN" sz="2400" b="1" dirty="0"/>
              <a:t>IA64</a:t>
            </a:r>
          </a:p>
          <a:p>
            <a:pPr lvl="2">
              <a:defRPr/>
            </a:pPr>
            <a:r>
              <a:rPr lang="en-US" altLang="zh-CN" sz="2400" dirty="0"/>
              <a:t>                  1980  </a:t>
            </a:r>
            <a:r>
              <a:rPr lang="en-US" altLang="zh-CN" sz="2400" b="1" dirty="0"/>
              <a:t>PowerPC</a:t>
            </a:r>
          </a:p>
          <a:p>
            <a:pPr lvl="2">
              <a:defRPr/>
            </a:pPr>
            <a:r>
              <a:rPr lang="en-US" altLang="zh-CN" sz="2400" dirty="0"/>
              <a:t>                  1981  </a:t>
            </a:r>
            <a:r>
              <a:rPr lang="en-US" altLang="zh-CN" sz="2400" b="1" dirty="0"/>
              <a:t>MIPS</a:t>
            </a:r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1985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SPARC</a:t>
            </a:r>
          </a:p>
          <a:p>
            <a:pPr lvl="2">
              <a:defRPr/>
            </a:pPr>
            <a:r>
              <a:rPr lang="en-US" altLang="zh-CN" sz="2400" dirty="0"/>
              <a:t>                  1991  </a:t>
            </a:r>
            <a:r>
              <a:rPr lang="en-US" altLang="zh-CN" sz="2400" b="1" dirty="0"/>
              <a:t>arm</a:t>
            </a:r>
          </a:p>
          <a:p>
            <a:pPr lvl="2">
              <a:defRPr/>
            </a:pPr>
            <a:r>
              <a:rPr lang="en-US" altLang="zh-CN" sz="2400" dirty="0"/>
              <a:t>                  2016  </a:t>
            </a:r>
            <a:r>
              <a:rPr lang="en-US" altLang="zh-CN" sz="2400" b="1" dirty="0"/>
              <a:t>RISC-V</a:t>
            </a:r>
          </a:p>
          <a:p>
            <a:pPr>
              <a:defRPr/>
            </a:pPr>
            <a:r>
              <a:rPr lang="zh-CN" altLang="en-US" sz="3000" dirty="0"/>
              <a:t>指令集优劣</a:t>
            </a:r>
            <a:endParaRPr lang="en-US" altLang="zh-CN" sz="3000" dirty="0"/>
          </a:p>
          <a:p>
            <a:pPr lvl="1">
              <a:defRPr/>
            </a:pPr>
            <a:r>
              <a:rPr lang="zh-CN" altLang="en-US" sz="2400" dirty="0"/>
              <a:t>方便硬件实现（高性能、低功耗），方便编译优化，</a:t>
            </a:r>
            <a:r>
              <a:rPr lang="en-US" altLang="zh-CN" sz="2400" dirty="0"/>
              <a:t>OS</a:t>
            </a:r>
            <a:r>
              <a:rPr lang="zh-CN" altLang="en-US" sz="2400" dirty="0"/>
              <a:t>，虚拟机开发</a:t>
            </a:r>
            <a:endParaRPr lang="en-US" altLang="zh-CN" sz="2400" dirty="0"/>
          </a:p>
          <a:p>
            <a:pPr lvl="2">
              <a:defRPr/>
            </a:pPr>
            <a:endParaRPr lang="en-US" altLang="zh-CN" sz="2400" dirty="0">
              <a:solidFill>
                <a:srgbClr val="C00000"/>
              </a:solidFill>
            </a:endParaRPr>
          </a:p>
          <a:p>
            <a:pPr lvl="2">
              <a:defRPr/>
            </a:pP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35" y="2111186"/>
            <a:ext cx="713472" cy="473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1632927"/>
            <a:ext cx="1142681" cy="3419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88" y="2756511"/>
            <a:ext cx="676149" cy="2707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1012" y="3247816"/>
            <a:ext cx="1194318" cy="3912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6" b="21930"/>
          <a:stretch/>
        </p:blipFill>
        <p:spPr>
          <a:xfrm>
            <a:off x="1927869" y="3694922"/>
            <a:ext cx="1020605" cy="5598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4255639"/>
            <a:ext cx="1007707" cy="4694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85" y="4912047"/>
            <a:ext cx="1188557" cy="19744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F1F805AA-D22B-44E1-8966-B4A052E2375D}"/>
              </a:ext>
            </a:extLst>
          </p:cNvPr>
          <p:cNvGrpSpPr/>
          <p:nvPr/>
        </p:nvGrpSpPr>
        <p:grpSpPr>
          <a:xfrm>
            <a:off x="6144594" y="3443442"/>
            <a:ext cx="3871090" cy="1989031"/>
            <a:chOff x="6376017" y="2977537"/>
            <a:chExt cx="3871090" cy="198903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7B79A49-888D-4988-92A0-EAE4B980EE44}"/>
                </a:ext>
              </a:extLst>
            </p:cNvPr>
            <p:cNvGrpSpPr/>
            <p:nvPr/>
          </p:nvGrpSpPr>
          <p:grpSpPr>
            <a:xfrm>
              <a:off x="6376017" y="2977537"/>
              <a:ext cx="3871090" cy="1989031"/>
              <a:chOff x="6376017" y="2966248"/>
              <a:chExt cx="3871090" cy="198903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A554C84-45D2-4BE0-BE3F-A76B95C8A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6017" y="4087410"/>
                <a:ext cx="1639411" cy="565314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D20B501-A311-4555-8ED5-B790D3D1D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48627" y="2966248"/>
                <a:ext cx="1998480" cy="1989031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BCEC41E-4164-4968-9ED0-7B6769D675C3}"/>
                </a:ext>
              </a:extLst>
            </p:cNvPr>
            <p:cNvSpPr txBox="1"/>
            <p:nvPr/>
          </p:nvSpPr>
          <p:spPr>
            <a:xfrm>
              <a:off x="6490202" y="3465688"/>
              <a:ext cx="1525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2020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 </a:t>
              </a:r>
              <a:r>
                <a:rPr lang="en-US" altLang="zh-CN" b="1" dirty="0" err="1">
                  <a:solidFill>
                    <a:srgbClr val="FF0000"/>
                  </a:solidFill>
                </a:rPr>
                <a:t>LoongArch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34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ISA</a:t>
            </a:r>
            <a:r>
              <a:rPr lang="zh-CN" altLang="en-US" dirty="0"/>
              <a:t>寄存器使用约定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zh-CN" altLang="en-US" b="1" dirty="0"/>
              <a:t>调用者保存寄存器</a:t>
            </a:r>
            <a:endParaRPr lang="en-US" altLang="zh-CN" b="1" dirty="0"/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调用者需要保存现场，被调用过程可直接使用，不用压栈。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1130300" lvl="3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 EAX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ECX       </a:t>
            </a:r>
            <a:r>
              <a:rPr lang="en-US" altLang="zh-CN" b="1" dirty="0">
                <a:solidFill>
                  <a:srgbClr val="00B050"/>
                </a:solidFill>
              </a:rPr>
              <a:t>MIPS : </a:t>
            </a:r>
            <a:r>
              <a:rPr lang="en-US" altLang="zh-CN" dirty="0">
                <a:solidFill>
                  <a:srgbClr val="00B050"/>
                </a:solidFill>
              </a:rPr>
              <a:t>$t0~$t9</a:t>
            </a:r>
          </a:p>
          <a:p>
            <a:pPr>
              <a:spcBef>
                <a:spcPct val="25000"/>
              </a:spcBef>
            </a:pPr>
            <a:r>
              <a:rPr lang="zh-CN" altLang="en-US" b="1" dirty="0"/>
              <a:t>被调用者保存寄存器</a:t>
            </a:r>
            <a:endParaRPr lang="en-US" altLang="zh-CN" b="1" dirty="0"/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被调用者使用时需提前保存         </a:t>
            </a:r>
            <a:r>
              <a:rPr lang="en-US" altLang="zh-CN" sz="2400" dirty="0">
                <a:solidFill>
                  <a:srgbClr val="C00000"/>
                </a:solidFill>
              </a:rPr>
              <a:t>save</a:t>
            </a:r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C3300"/>
                </a:solidFill>
              </a:rPr>
              <a:t>返回之前恢复它们的值                </a:t>
            </a:r>
            <a:r>
              <a:rPr lang="en-US" altLang="zh-CN" sz="2400" dirty="0">
                <a:solidFill>
                  <a:srgbClr val="CC3300"/>
                </a:solidFill>
              </a:rPr>
              <a:t>restore</a:t>
            </a:r>
          </a:p>
          <a:p>
            <a:pPr marL="1130300" lvl="3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EBX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ESI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EDI           </a:t>
            </a:r>
            <a:r>
              <a:rPr lang="en-US" altLang="zh-CN" b="1" dirty="0">
                <a:solidFill>
                  <a:srgbClr val="00B050"/>
                </a:solidFill>
              </a:rPr>
              <a:t>MIPS:</a:t>
            </a:r>
            <a:r>
              <a:rPr lang="en-US" altLang="zh-CN" dirty="0">
                <a:solidFill>
                  <a:srgbClr val="00B050"/>
                </a:solidFill>
              </a:rPr>
              <a:t>  $s0~$s7, $</a:t>
            </a:r>
            <a:r>
              <a:rPr lang="en-US" altLang="zh-CN" dirty="0" err="1">
                <a:solidFill>
                  <a:srgbClr val="00B050"/>
                </a:solidFill>
              </a:rPr>
              <a:t>fp</a:t>
            </a:r>
            <a:r>
              <a:rPr lang="en-US" altLang="zh-CN" dirty="0">
                <a:solidFill>
                  <a:srgbClr val="00B050"/>
                </a:solidFill>
              </a:rPr>
              <a:t>,$</a:t>
            </a:r>
            <a:r>
              <a:rPr lang="en-US" altLang="zh-CN" dirty="0" err="1">
                <a:solidFill>
                  <a:srgbClr val="00B050"/>
                </a:solidFill>
              </a:rPr>
              <a:t>ra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sz="2400" b="1" dirty="0">
                <a:solidFill>
                  <a:srgbClr val="36B0D1"/>
                </a:solidFill>
              </a:rPr>
              <a:t>为减少开销，每个过程应优先使用哪些寄存器</a:t>
            </a:r>
            <a:r>
              <a:rPr lang="zh-CN" altLang="en-US" sz="2000" b="1" dirty="0">
                <a:solidFill>
                  <a:srgbClr val="36B0D1"/>
                </a:solidFill>
              </a:rPr>
              <a:t>？</a:t>
            </a:r>
            <a:endParaRPr lang="en-US" altLang="zh-CN" sz="2000" b="1" dirty="0">
              <a:solidFill>
                <a:srgbClr val="36B0D1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b="1" dirty="0"/>
              <a:t>中断处理程序没有调用者，如何处理？</a:t>
            </a:r>
          </a:p>
        </p:txBody>
      </p:sp>
    </p:spTree>
    <p:extLst>
      <p:ext uri="{BB962C8B-B14F-4D97-AF65-F5344CB8AC3E}">
        <p14:creationId xmlns:p14="http://schemas.microsoft.com/office/powerpoint/2010/main" val="233187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Intel </a:t>
            </a:r>
            <a:r>
              <a:rPr lang="zh-CN" altLang="en-US" dirty="0"/>
              <a:t>函数参数传递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zh-CN" altLang="en-US" dirty="0"/>
              <a:t>栈帧</a:t>
            </a:r>
            <a:endParaRPr lang="en-US" altLang="zh-CN" dirty="0"/>
          </a:p>
          <a:p>
            <a:r>
              <a:rPr lang="en-US" altLang="zh-CN" dirty="0"/>
              <a:t>Linux IA-64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zh-CN" altLang="en-US" dirty="0"/>
              <a:t>先</a:t>
            </a:r>
            <a:r>
              <a:rPr lang="en-US" altLang="zh-CN" dirty="0"/>
              <a:t>rdi,rsi,rdx,rcx,r8</a:t>
            </a:r>
            <a:r>
              <a:rPr lang="zh-CN" altLang="en-US" dirty="0"/>
              <a:t>和</a:t>
            </a:r>
            <a:r>
              <a:rPr lang="en-US" altLang="zh-CN" dirty="0"/>
              <a:t>r9</a:t>
            </a:r>
            <a:r>
              <a:rPr lang="zh-CN" altLang="en-US" dirty="0"/>
              <a:t>，浮点数</a:t>
            </a:r>
            <a:r>
              <a:rPr lang="en-US" altLang="zh-CN" dirty="0"/>
              <a:t>xmm0-xmm7</a:t>
            </a:r>
          </a:p>
          <a:p>
            <a:pPr lvl="1"/>
            <a:r>
              <a:rPr lang="zh-CN" altLang="en-US" dirty="0"/>
              <a:t>剩余的由右向左依次入栈</a:t>
            </a:r>
            <a:endParaRPr lang="en-US" altLang="zh-CN" dirty="0"/>
          </a:p>
          <a:p>
            <a:r>
              <a:rPr lang="en-US" altLang="zh-CN" dirty="0"/>
              <a:t>Windows IA-64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en-US" altLang="zh-CN" dirty="0"/>
              <a:t>rcx,rdx,r8,r9</a:t>
            </a:r>
            <a:r>
              <a:rPr lang="zh-CN" altLang="en-US" dirty="0"/>
              <a:t>，浮点数</a:t>
            </a:r>
            <a:r>
              <a:rPr lang="en-US" altLang="zh-CN" dirty="0"/>
              <a:t>xmm0-xmm3</a:t>
            </a:r>
          </a:p>
          <a:p>
            <a:pPr lvl="1"/>
            <a:r>
              <a:rPr lang="zh-CN" altLang="en-US" dirty="0"/>
              <a:t>剩余由右向左依次入栈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1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ABI</a:t>
            </a:r>
            <a:r>
              <a:rPr lang="zh-CN" altLang="en-US" dirty="0"/>
              <a:t>（</a:t>
            </a:r>
            <a:r>
              <a:rPr lang="en-US" altLang="zh-CN" b="0" dirty="0"/>
              <a:t>application binary interface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92978" cy="5637024"/>
          </a:xfrm>
        </p:spPr>
        <p:txBody>
          <a:bodyPr>
            <a:normAutofit/>
          </a:bodyPr>
          <a:lstStyle/>
          <a:p>
            <a:r>
              <a:rPr lang="zh-CN" altLang="en-US" dirty="0"/>
              <a:t>描述应用程序和操作系统之间，应用和库之间，或应用各部分间的接口</a:t>
            </a:r>
            <a:endParaRPr lang="en-US" altLang="zh-CN" dirty="0"/>
          </a:p>
          <a:p>
            <a:pPr lvl="1"/>
            <a:r>
              <a:rPr lang="zh-CN" altLang="en-US" sz="2400" dirty="0"/>
              <a:t>数据类型的大小、布局和对齐</a:t>
            </a:r>
            <a:endParaRPr lang="en-US" altLang="zh-CN" sz="2400" dirty="0"/>
          </a:p>
          <a:p>
            <a:pPr lvl="1"/>
            <a:r>
              <a:rPr lang="zh-CN" altLang="en-US" sz="2400" dirty="0"/>
              <a:t>调用约定（控制函数参数如何传送以及如何接受返回值）</a:t>
            </a:r>
            <a:endParaRPr lang="en-US" altLang="zh-CN" sz="2400" dirty="0"/>
          </a:p>
          <a:p>
            <a:pPr lvl="2"/>
            <a:r>
              <a:rPr lang="zh-CN" altLang="en-US" sz="2200" dirty="0"/>
              <a:t>所有参数都通过栈传递，还是部分参数通过寄存器传递</a:t>
            </a:r>
            <a:endParaRPr lang="en-US" altLang="zh-CN" sz="2200" dirty="0"/>
          </a:p>
          <a:p>
            <a:pPr lvl="2"/>
            <a:r>
              <a:rPr lang="zh-CN" altLang="en-US" sz="2200" dirty="0"/>
              <a:t>哪个寄存器用于哪个函数参数</a:t>
            </a:r>
            <a:endParaRPr lang="en-US" altLang="zh-CN" sz="2200" dirty="0"/>
          </a:p>
          <a:p>
            <a:pPr lvl="2"/>
            <a:r>
              <a:rPr lang="zh-CN" altLang="en-US" sz="2200" dirty="0"/>
              <a:t>栈传递的第一个函数参数是最先</a:t>
            </a:r>
            <a:r>
              <a:rPr lang="en-US" altLang="zh-CN" sz="2200" dirty="0"/>
              <a:t>push</a:t>
            </a:r>
            <a:r>
              <a:rPr lang="zh-CN" altLang="en-US" sz="2200" dirty="0"/>
              <a:t>到栈上还是最后</a:t>
            </a:r>
          </a:p>
          <a:p>
            <a:pPr lvl="1"/>
            <a:r>
              <a:rPr lang="zh-CN" altLang="en-US" sz="2400" dirty="0">
                <a:hlinkClick r:id="rId2"/>
              </a:rPr>
              <a:t>系统调用</a:t>
            </a:r>
            <a:r>
              <a:rPr lang="zh-CN" altLang="en-US" sz="2400" dirty="0"/>
              <a:t>的编码和一个应用如何向操作系统进行系统调用</a:t>
            </a:r>
          </a:p>
          <a:p>
            <a:pPr lvl="1"/>
            <a:r>
              <a:rPr lang="zh-CN" altLang="en-US" sz="2400" dirty="0">
                <a:hlinkClick r:id="rId3"/>
              </a:rPr>
              <a:t>目标文件</a:t>
            </a:r>
            <a:r>
              <a:rPr lang="zh-CN" altLang="en-US" sz="2400" dirty="0"/>
              <a:t>的</a:t>
            </a:r>
            <a:r>
              <a:rPr lang="zh-CN" altLang="en-US" sz="2400" dirty="0">
                <a:hlinkClick r:id="rId4"/>
              </a:rPr>
              <a:t>二进制</a:t>
            </a:r>
            <a:r>
              <a:rPr lang="zh-CN" altLang="en-US" sz="2400" dirty="0"/>
              <a:t>格式、程序库等等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377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五、指令系统</a:t>
            </a:r>
          </a:p>
        </p:txBody>
      </p:sp>
      <p:pic>
        <p:nvPicPr>
          <p:cNvPr id="19" name="Picture 31" descr="j02333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5D773C-E476-4AB5-A21B-19EDC78DC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69" y="3789636"/>
            <a:ext cx="1831562" cy="2470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E20F514-F983-427E-8AC5-E6CAAF69D7E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sp>
        <p:nvSpPr>
          <p:cNvPr id="24" name="圆角矩形 17">
            <a:extLst>
              <a:ext uri="{FF2B5EF4-FFF2-40B4-BE49-F238E27FC236}">
                <a16:creationId xmlns:a16="http://schemas.microsoft.com/office/drawing/2014/main" id="{9373F647-47EA-41DC-99A0-629782A73B3F}"/>
              </a:ext>
            </a:extLst>
          </p:cNvPr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AA31A7A-65C3-4872-80DF-D2730A5DED73}"/>
              </a:ext>
            </a:extLst>
          </p:cNvPr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7E33116-843F-4790-9DFF-A68F1D7CEA48}"/>
              </a:ext>
            </a:extLst>
          </p:cNvPr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6F28C9CB-67EE-4641-866E-095C74262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6581" y="1863284"/>
            <a:ext cx="4296880" cy="79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52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5.1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21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zh-CN" altLang="en-US" b="1" dirty="0"/>
              <a:t>机器指令（指令）</a:t>
            </a:r>
          </a:p>
          <a:p>
            <a:pPr lvl="1" algn="just" eaLnBrk="1" hangingPunct="1"/>
            <a:r>
              <a:rPr lang="zh-CN" altLang="en-US" sz="2200" dirty="0">
                <a:latin typeface="华文新魏" pitchFamily="2" charset="-122"/>
              </a:rPr>
              <a:t>计算机能直接识别、执行的某种操作命令</a:t>
            </a:r>
            <a:endParaRPr lang="zh-CN" altLang="en-US" sz="2200" dirty="0">
              <a:solidFill>
                <a:schemeClr val="accent2"/>
              </a:solidFill>
              <a:latin typeface="华文新魏" pitchFamily="2" charset="-122"/>
            </a:endParaRPr>
          </a:p>
          <a:p>
            <a:pPr algn="just" eaLnBrk="1" hangingPunct="1"/>
            <a:r>
              <a:rPr lang="zh-CN" altLang="en-US" b="1" dirty="0"/>
              <a:t>指令系统（指令集）</a:t>
            </a:r>
          </a:p>
          <a:p>
            <a:pPr lvl="1"/>
            <a:r>
              <a:rPr lang="zh-CN" altLang="en-US" sz="2200" dirty="0">
                <a:latin typeface="华文新魏" pitchFamily="2" charset="-122"/>
              </a:rPr>
              <a:t> 一台计算机中所有机器指令的集合</a:t>
            </a:r>
          </a:p>
          <a:p>
            <a:pPr eaLnBrk="1" hangingPunct="1"/>
            <a:r>
              <a:rPr lang="zh-CN" altLang="en-US" sz="2600" b="1" dirty="0"/>
              <a:t>系列机</a:t>
            </a:r>
            <a:endParaRPr lang="en-US" altLang="zh-CN" sz="2600" b="1" dirty="0"/>
          </a:p>
          <a:p>
            <a:pPr lvl="1" eaLnBrk="1" hangingPunct="1"/>
            <a:r>
              <a:rPr lang="zh-CN" altLang="en-US" sz="2200" dirty="0"/>
              <a:t>基本指令系统相同，基本系统结构相同的计算机</a:t>
            </a:r>
          </a:p>
          <a:p>
            <a:pPr lvl="2" eaLnBrk="1" hangingPunct="1"/>
            <a:r>
              <a:rPr lang="en-US" altLang="zh-CN" sz="2200" dirty="0"/>
              <a:t>IBM</a:t>
            </a:r>
            <a:r>
              <a:rPr lang="zh-CN" altLang="en-US" sz="2200" dirty="0"/>
              <a:t>，</a:t>
            </a:r>
            <a:r>
              <a:rPr lang="en-US" altLang="zh-CN" sz="2200" dirty="0"/>
              <a:t>PDP-11</a:t>
            </a:r>
            <a:r>
              <a:rPr lang="zh-CN" altLang="en-US" sz="2200" dirty="0"/>
              <a:t>，</a:t>
            </a:r>
            <a:r>
              <a:rPr lang="en-US" altLang="zh-CN" sz="2200" dirty="0"/>
              <a:t>VAX-11</a:t>
            </a:r>
            <a:r>
              <a:rPr lang="zh-CN" altLang="en-US" sz="2200" dirty="0"/>
              <a:t>，</a:t>
            </a:r>
            <a:r>
              <a:rPr lang="en-US" altLang="zh-CN" sz="2200" dirty="0"/>
              <a:t>Intel-x86</a:t>
            </a:r>
          </a:p>
          <a:p>
            <a:pPr lvl="1" eaLnBrk="1" hangingPunct="1"/>
            <a:r>
              <a:rPr lang="zh-CN" altLang="en-US" sz="2200" dirty="0"/>
              <a:t>解决软件兼容的问题</a:t>
            </a:r>
          </a:p>
          <a:p>
            <a:pPr lvl="1" eaLnBrk="1" hangingPunct="1">
              <a:lnSpc>
                <a:spcPct val="140000"/>
              </a:lnSpc>
            </a:pPr>
            <a:endParaRPr lang="zh-CN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58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783981" y="1742783"/>
            <a:ext cx="0" cy="3920728"/>
            <a:chOff x="2762716" y="1732152"/>
            <a:chExt cx="0" cy="3920728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837456D-A447-4E46-9E55-042440EB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762716" y="3826315"/>
              <a:ext cx="0" cy="34070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C2176CF-02B0-4713-879B-1B0C7598BA45}"/>
                </a:ext>
              </a:extLst>
            </p:cNvPr>
            <p:cNvCxnSpPr/>
            <p:nvPr/>
          </p:nvCxnSpPr>
          <p:spPr>
            <a:xfrm>
              <a:off x="2762716" y="2415788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E21ABEA-194B-4C36-9148-7395F942674B}"/>
                </a:ext>
              </a:extLst>
            </p:cNvPr>
            <p:cNvCxnSpPr/>
            <p:nvPr/>
          </p:nvCxnSpPr>
          <p:spPr>
            <a:xfrm>
              <a:off x="2762716" y="1732152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6DBFE0E-42E2-4B2D-AAFC-EA4BBE483D25}"/>
                </a:ext>
              </a:extLst>
            </p:cNvPr>
            <p:cNvCxnSpPr/>
            <p:nvPr/>
          </p:nvCxnSpPr>
          <p:spPr>
            <a:xfrm>
              <a:off x="2762716" y="4610303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ED7BC20-F9E9-46C7-B74E-D1B9D280CF02}"/>
                </a:ext>
              </a:extLst>
            </p:cNvPr>
            <p:cNvCxnSpPr/>
            <p:nvPr/>
          </p:nvCxnSpPr>
          <p:spPr>
            <a:xfrm>
              <a:off x="2762716" y="3122019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434812A-2254-4AD0-85C2-D88ED8672C61}"/>
                </a:ext>
              </a:extLst>
            </p:cNvPr>
            <p:cNvCxnSpPr/>
            <p:nvPr/>
          </p:nvCxnSpPr>
          <p:spPr>
            <a:xfrm>
              <a:off x="2762716" y="5311547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71FFC90-1654-46A9-A939-DA04CC88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868375" cy="617641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计算机指令系统层次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44A816-9762-4E17-A9A0-F048A0649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2072472"/>
            <a:ext cx="2590657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高级语言 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(C)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8D87C-1A8A-4B28-B2C9-C9EFBA69D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918" y="4145753"/>
            <a:ext cx="2603149" cy="382667"/>
          </a:xfrm>
          <a:prstGeom prst="rect">
            <a:avLst/>
          </a:prstGeom>
          <a:solidFill>
            <a:srgbClr val="7030A0"/>
          </a:solidFill>
          <a:ln w="28575">
            <a:noFill/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指令集架构层 </a:t>
            </a:r>
            <a:r>
              <a:rPr lang="en-US" altLang="zh-CN" sz="189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( MIPS)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2995A7-FDD5-4F6A-A54E-059BB5620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4962306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微代码层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80F3C220-BDCA-4CBE-81FA-9705B8AF8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147" y="2550763"/>
            <a:ext cx="1308028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Compiler(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翻译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340" y="3262994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Assembler(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B0757733-AB4D-4828-9A53-D23DE777A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0" y="5661081"/>
            <a:ext cx="2590658" cy="3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硬件逻辑层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108A03FE-FE26-4137-BECC-67576861D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09" y="1356449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应用程序 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5315C97D-A030-4A70-BBD5-2697B03BA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18" y="3799179"/>
            <a:ext cx="3297390" cy="820699"/>
          </a:xfrm>
          <a:prstGeom prst="rect">
            <a:avLst/>
          </a:prstGeom>
          <a:solidFill>
            <a:srgbClr val="7030A0"/>
          </a:solidFill>
          <a:ln w="12700">
            <a:noFill/>
            <a:prstDash val="dash"/>
            <a:miter lim="800000"/>
            <a:headEnd/>
            <a:tailEnd/>
          </a:ln>
        </p:spPr>
        <p:txBody>
          <a:bodyPr wrap="square" lIns="85795" tIns="42145" rIns="85795" bIns="42145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0000 1001 1100 0110 1010 1111 0101 1000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1010 1111 0101 1000 0000 1001 1100 0110 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1100 0110 1010 1111 0101 1000 0000 1001 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0101 1000 0000 1001 1100 0110 1010 1111 </a:t>
            </a: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447D5504-DCC2-41FC-BFA8-97ED6BE12AAE}"/>
              </a:ext>
            </a:extLst>
          </p:cNvPr>
          <p:cNvSpPr txBox="1">
            <a:spLocks noChangeArrowheads="1"/>
          </p:cNvSpPr>
          <p:nvPr/>
        </p:nvSpPr>
        <p:spPr>
          <a:xfrm>
            <a:off x="5154718" y="2719704"/>
            <a:ext cx="1808636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lw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$t0, 0($2)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lw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$t1, 4($2)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sw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$t1, 0($2)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sw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$t0, 4($2)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FBFE769A-ABD2-4870-8DAA-35537193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18" y="1947876"/>
            <a:ext cx="1849872" cy="69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  <a:headEnd/>
            <a:tailEnd/>
          </a:ln>
        </p:spPr>
        <p:txBody>
          <a:bodyPr lIns="60207" tIns="24083" rIns="60207" bIns="24083">
            <a:spAutoFit/>
          </a:bodyPr>
          <a:lstStyle>
            <a:lvl1pPr marL="342900" indent="-342900"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temp = v[k];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v[k] = v[k+1];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v[k+1] = temp;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6219D45-9E9E-4762-85D0-03DFE35132A4}"/>
              </a:ext>
            </a:extLst>
          </p:cNvPr>
          <p:cNvCxnSpPr/>
          <p:nvPr/>
        </p:nvCxnSpPr>
        <p:spPr>
          <a:xfrm>
            <a:off x="4395142" y="5159131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FFA9DFF-5335-4165-8342-876FE39FBAFA}"/>
              </a:ext>
            </a:extLst>
          </p:cNvPr>
          <p:cNvCxnSpPr/>
          <p:nvPr/>
        </p:nvCxnSpPr>
        <p:spPr>
          <a:xfrm>
            <a:off x="4373876" y="5910147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F9AC042-17B0-4CAA-BE48-0C1338D729DE}"/>
              </a:ext>
            </a:extLst>
          </p:cNvPr>
          <p:cNvCxnSpPr/>
          <p:nvPr/>
        </p:nvCxnSpPr>
        <p:spPr>
          <a:xfrm>
            <a:off x="4403711" y="434163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E2D8972-7D3D-4F92-8016-780414B2AF44}"/>
              </a:ext>
            </a:extLst>
          </p:cNvPr>
          <p:cNvCxnSpPr/>
          <p:nvPr/>
        </p:nvCxnSpPr>
        <p:spPr>
          <a:xfrm>
            <a:off x="4403711" y="295615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00B121-0839-4E63-B13E-239D44660A91}"/>
              </a:ext>
            </a:extLst>
          </p:cNvPr>
          <p:cNvCxnSpPr/>
          <p:nvPr/>
        </p:nvCxnSpPr>
        <p:spPr>
          <a:xfrm>
            <a:off x="4403711" y="2269570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8CC40A6-BB04-454F-9584-4EDFDF6D0430}"/>
              </a:ext>
            </a:extLst>
          </p:cNvPr>
          <p:cNvSpPr/>
          <p:nvPr/>
        </p:nvSpPr>
        <p:spPr>
          <a:xfrm>
            <a:off x="5154718" y="5769254"/>
            <a:ext cx="1877362" cy="249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  <a:headEnd/>
            <a:tailEnd/>
          </a:ln>
        </p:spPr>
        <p:txBody>
          <a:bodyPr lIns="60207" tIns="24083" rIns="60207" bIns="24083">
            <a:spAutoFit/>
          </a:bodyPr>
          <a:lstStyle/>
          <a:p>
            <a:pPr marL="325103" indent="-325103" defTabSz="433471">
              <a:lnSpc>
                <a:spcPct val="105000"/>
              </a:lnSpc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使用布尔代数和真值表</a:t>
            </a:r>
          </a:p>
        </p:txBody>
      </p:sp>
      <p:graphicFrame>
        <p:nvGraphicFramePr>
          <p:cNvPr id="36" name="Object 3">
            <a:extLst>
              <a:ext uri="{FF2B5EF4-FFF2-40B4-BE49-F238E27FC236}">
                <a16:creationId xmlns:a16="http://schemas.microsoft.com/office/drawing/2014/main" id="{B314D3AB-9CBA-477C-A17A-C811584117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93357" y="5620980"/>
          <a:ext cx="1147102" cy="68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92063" imgH="2400000" progId="">
                  <p:embed/>
                </p:oleObj>
              </mc:Choice>
              <mc:Fallback>
                <p:oleObj r:id="rId2" imgW="3492063" imgH="2400000" progId="">
                  <p:embed/>
                  <p:pic>
                    <p:nvPicPr>
                      <p:cNvPr id="36" name="Object 3">
                        <a:extLst>
                          <a:ext uri="{FF2B5EF4-FFF2-40B4-BE49-F238E27FC236}">
                            <a16:creationId xmlns:a16="http://schemas.microsoft.com/office/drawing/2014/main" id="{B314D3AB-9CBA-477C-A17A-C8115841172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3357" y="5620980"/>
                        <a:ext cx="1147102" cy="68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5" descr="Picture 1">
            <a:extLst>
              <a:ext uri="{FF2B5EF4-FFF2-40B4-BE49-F238E27FC236}">
                <a16:creationId xmlns:a16="http://schemas.microsoft.com/office/drawing/2014/main" id="{43FE5659-133B-46B0-99CF-8D56703A6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3" y="4723846"/>
            <a:ext cx="1147103" cy="72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4DF99A-D112-48AF-94CD-F5C7BA0455C3}"/>
              </a:ext>
            </a:extLst>
          </p:cNvPr>
          <p:cNvCxnSpPr/>
          <p:nvPr/>
        </p:nvCxnSpPr>
        <p:spPr>
          <a:xfrm>
            <a:off x="7632937" y="5115660"/>
            <a:ext cx="109226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7F1BA91-01B0-4350-9203-680F676B5603}"/>
              </a:ext>
            </a:extLst>
          </p:cNvPr>
          <p:cNvCxnSpPr/>
          <p:nvPr/>
        </p:nvCxnSpPr>
        <p:spPr>
          <a:xfrm>
            <a:off x="7235381" y="5926585"/>
            <a:ext cx="136533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>
            <a:extLst>
              <a:ext uri="{FF2B5EF4-FFF2-40B4-BE49-F238E27FC236}">
                <a16:creationId xmlns:a16="http://schemas.microsoft.com/office/drawing/2014/main" id="{3927A4CB-DF23-47C0-AD19-0CFF791F3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270" y="4712101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解释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CB27ECB0-F2F0-4E1F-B7A0-A8A1F3FC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918" y="3489181"/>
            <a:ext cx="2590657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操作系统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E340A0A1-D2D8-4BE9-8119-7C3078C69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72" y="4527449"/>
            <a:ext cx="3973425" cy="93485"/>
          </a:xfrm>
          <a:prstGeom prst="rect">
            <a:avLst/>
          </a:prstGeom>
          <a:solidFill>
            <a:srgbClr val="FF0000"/>
          </a:solidFill>
          <a:ln w="12700">
            <a:solidFill>
              <a:srgbClr val="0066BE"/>
            </a:solidFill>
            <a:miter lim="800000"/>
            <a:headEnd/>
            <a:tailEnd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799"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8B5DB-D621-4601-AF5A-E394E65C9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2780803"/>
            <a:ext cx="2590657" cy="4160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汇编语言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(MIPS) </a:t>
            </a:r>
          </a:p>
        </p:txBody>
      </p:sp>
      <p:sp>
        <p:nvSpPr>
          <p:cNvPr id="43" name="矩形 42"/>
          <p:cNvSpPr/>
          <p:nvPr/>
        </p:nvSpPr>
        <p:spPr>
          <a:xfrm>
            <a:off x="9668630" y="5268891"/>
            <a:ext cx="264538" cy="266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38" y="4306631"/>
            <a:ext cx="9065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Software</a:t>
            </a: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38" y="4671738"/>
            <a:ext cx="10662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Hardware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447D5504-DCC2-41FC-BFA8-97ED6BE12AAE}"/>
              </a:ext>
            </a:extLst>
          </p:cNvPr>
          <p:cNvSpPr txBox="1">
            <a:spLocks noChangeArrowheads="1"/>
          </p:cNvSpPr>
          <p:nvPr/>
        </p:nvSpPr>
        <p:spPr>
          <a:xfrm>
            <a:off x="5164556" y="4784172"/>
            <a:ext cx="2664174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Regwirte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=1,Branch=Jump=0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RegDst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Aluop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=00110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……</a:t>
            </a: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>
          <a:xfrm>
            <a:off x="7380800" y="1155317"/>
            <a:ext cx="4315383" cy="2525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指令系统是</a:t>
            </a:r>
            <a:r>
              <a:rPr lang="en-US" altLang="zh-CN" sz="2400" dirty="0">
                <a:latin typeface="+mn-lt"/>
              </a:rPr>
              <a:t>CPU</a:t>
            </a:r>
            <a:r>
              <a:rPr lang="zh-CN" altLang="en-US" sz="2400" dirty="0">
                <a:latin typeface="+mn-lt"/>
              </a:rPr>
              <a:t>设</a:t>
            </a:r>
            <a:r>
              <a:rPr lang="zh-CN" altLang="en-US" sz="2400" dirty="0">
                <a:latin typeface="华文新魏" pitchFamily="2" charset="-122"/>
              </a:rPr>
              <a:t>计的依据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软件设计的基础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硬件和软件间的界面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直接影响计算机系统性能</a:t>
            </a:r>
            <a:endParaRPr lang="en-US" altLang="zh-CN" sz="2400" dirty="0">
              <a:latin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680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完备性：指令丰富，功能齐全，使用方便</a:t>
            </a:r>
          </a:p>
          <a:p>
            <a:r>
              <a:rPr lang="zh-CN" altLang="en-US" dirty="0"/>
              <a:t>有效性：程序占空间小，执行速度快</a:t>
            </a:r>
          </a:p>
          <a:p>
            <a:r>
              <a:rPr lang="zh-CN" altLang="en-US" dirty="0"/>
              <a:t>规整性：</a:t>
            </a:r>
          </a:p>
          <a:p>
            <a:pPr lvl="1"/>
            <a:r>
              <a:rPr lang="zh-CN" altLang="en-US" sz="2400" dirty="0"/>
              <a:t>对称性  （对不同寻址方式的支持）</a:t>
            </a:r>
          </a:p>
          <a:p>
            <a:pPr lvl="1"/>
            <a:r>
              <a:rPr lang="zh-CN" altLang="en-US" sz="2400" dirty="0"/>
              <a:t>匀齐性   </a:t>
            </a:r>
            <a:r>
              <a:rPr lang="en-US" altLang="zh-CN" sz="2400" dirty="0"/>
              <a:t>(</a:t>
            </a:r>
            <a:r>
              <a:rPr lang="zh-CN" altLang="en-US" sz="2400" dirty="0"/>
              <a:t>对不同数据类型的支持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400" dirty="0"/>
              <a:t>一致性  （指令长度和数据长度</a:t>
            </a:r>
            <a:r>
              <a:rPr lang="zh-CN" altLang="en-US" sz="2400"/>
              <a:t>的一致性</a:t>
            </a:r>
            <a:r>
              <a:rPr lang="zh-CN" altLang="en-US" sz="2400" dirty="0"/>
              <a:t>）</a:t>
            </a:r>
          </a:p>
          <a:p>
            <a:r>
              <a:rPr lang="zh-CN" altLang="en-US" dirty="0"/>
              <a:t>兼容性：系列机软件向上兼容</a:t>
            </a:r>
          </a:p>
        </p:txBody>
      </p:sp>
    </p:spTree>
    <p:extLst>
      <p:ext uri="{BB962C8B-B14F-4D97-AF65-F5344CB8AC3E}">
        <p14:creationId xmlns:p14="http://schemas.microsoft.com/office/powerpoint/2010/main" val="2598053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5.2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指令格式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56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指令格式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表示一条指令的机器字，称为</a:t>
            </a:r>
            <a:r>
              <a:rPr lang="zh-CN" altLang="en-US" b="1" dirty="0"/>
              <a:t>指令字</a:t>
            </a:r>
            <a:r>
              <a:rPr lang="zh-CN" altLang="en-US" dirty="0"/>
              <a:t>，简称</a:t>
            </a:r>
            <a:r>
              <a:rPr lang="zh-CN" altLang="en-US" b="1" dirty="0"/>
              <a:t>指令</a:t>
            </a:r>
          </a:p>
          <a:p>
            <a:r>
              <a:rPr lang="zh-CN" altLang="en-US" b="1" dirty="0"/>
              <a:t>指令格式</a:t>
            </a:r>
            <a:r>
              <a:rPr lang="zh-CN" altLang="en-US" dirty="0"/>
              <a:t>：用二进制代码表示指令的结构形式</a:t>
            </a:r>
            <a:endParaRPr lang="en-US" altLang="zh-CN" dirty="0"/>
          </a:p>
          <a:p>
            <a:pPr lvl="1"/>
            <a:r>
              <a:rPr lang="zh-CN" altLang="en-US" sz="2400" dirty="0"/>
              <a:t>指令要求计算机处理什么数据？</a:t>
            </a:r>
            <a:endParaRPr lang="en-US" altLang="zh-CN" sz="2400" dirty="0"/>
          </a:p>
          <a:p>
            <a:pPr lvl="1"/>
            <a:r>
              <a:rPr lang="zh-CN" altLang="en-US" sz="2400" dirty="0"/>
              <a:t>指令要求计算机对数据做什么处理？</a:t>
            </a:r>
            <a:endParaRPr lang="en-US" altLang="zh-CN" sz="2400" dirty="0"/>
          </a:p>
          <a:p>
            <a:pPr lvl="1"/>
            <a:r>
              <a:rPr lang="zh-CN" altLang="en-US" sz="2400" dirty="0"/>
              <a:t>计算机怎样才能得到要处理的数据</a:t>
            </a:r>
            <a:r>
              <a:rPr lang="zh-CN" altLang="en-US" sz="2200" dirty="0"/>
              <a:t>？</a:t>
            </a:r>
          </a:p>
        </p:txBody>
      </p:sp>
      <p:sp>
        <p:nvSpPr>
          <p:cNvPr id="9" name="自选图形 7"/>
          <p:cNvSpPr>
            <a:spLocks noChangeArrowheads="1"/>
          </p:cNvSpPr>
          <p:nvPr/>
        </p:nvSpPr>
        <p:spPr bwMode="auto">
          <a:xfrm flipH="1">
            <a:off x="1071105" y="4587246"/>
            <a:ext cx="2400828" cy="752475"/>
          </a:xfrm>
          <a:prstGeom prst="wedgeRoundRectCallout">
            <a:avLst>
              <a:gd name="adj1" fmla="val 6665"/>
              <a:gd name="adj2" fmla="val -11117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  <a:ea typeface="+mj-ea"/>
              </a:rPr>
              <a:t>指令的寻址方式需要解决的问题</a:t>
            </a:r>
          </a:p>
        </p:txBody>
      </p:sp>
      <p:sp>
        <p:nvSpPr>
          <p:cNvPr id="10" name="自选图形 8"/>
          <p:cNvSpPr>
            <a:spLocks noChangeArrowheads="1"/>
          </p:cNvSpPr>
          <p:nvPr/>
        </p:nvSpPr>
        <p:spPr bwMode="auto">
          <a:xfrm flipH="1">
            <a:off x="7462838" y="2264028"/>
            <a:ext cx="2311995" cy="814711"/>
          </a:xfrm>
          <a:prstGeom prst="wedgeRoundRectCallout">
            <a:avLst>
              <a:gd name="adj1" fmla="val 118999"/>
              <a:gd name="adj2" fmla="val -144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指令的操作数需要解决的问题</a:t>
            </a:r>
          </a:p>
        </p:txBody>
      </p:sp>
      <p:sp>
        <p:nvSpPr>
          <p:cNvPr id="11" name="自选图形 9"/>
          <p:cNvSpPr>
            <a:spLocks noChangeArrowheads="1"/>
          </p:cNvSpPr>
          <p:nvPr/>
        </p:nvSpPr>
        <p:spPr bwMode="auto">
          <a:xfrm flipH="1">
            <a:off x="6419871" y="3785425"/>
            <a:ext cx="2551389" cy="778658"/>
          </a:xfrm>
          <a:prstGeom prst="wedgeRoundRectCallout">
            <a:avLst>
              <a:gd name="adj1" fmla="val 63844"/>
              <a:gd name="adj2" fmla="val -109741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指令的操作码需要解决的问题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384430" y="4873691"/>
            <a:ext cx="6181560" cy="987337"/>
            <a:chOff x="3830638" y="5195664"/>
            <a:chExt cx="6181560" cy="987337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5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/>
                    <a:ea typeface="微软雅黑"/>
                  </a:rPr>
                  <a:t>寻址方式</a:t>
                </a:r>
              </a:p>
            </p:txBody>
          </p:sp>
        </p:grpSp>
        <p:cxnSp>
          <p:nvCxnSpPr>
            <p:cNvPr id="3" name="直接连接符 2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5491624" y="5813669"/>
              <a:ext cx="4520574" cy="369332"/>
              <a:chOff x="5201783" y="2401813"/>
              <a:chExt cx="2230096" cy="369332"/>
            </a:xfrm>
          </p:grpSpPr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5201783" y="2401813"/>
                <a:ext cx="1488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7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18" name="Line 63"/>
                <p:cNvSpPr>
                  <a:spLocks noChangeShapeType="1"/>
                </p:cNvSpPr>
                <p:nvPr/>
              </p:nvSpPr>
              <p:spPr bwMode="auto">
                <a:xfrm>
                  <a:off x="3998" y="-12635"/>
                  <a:ext cx="12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44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05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  <p:bldP spid="9" grpId="0" animBg="1" autoUpdateAnimBg="0"/>
      <p:bldP spid="10" grpId="0" uiExpand="1" animBg="1"/>
      <p:bldP spid="11" grpId="0" uiExpan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硬件设计四原则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简单性来自规则性</a:t>
            </a:r>
            <a:endParaRPr lang="en-US" altLang="zh-CN" b="1" dirty="0"/>
          </a:p>
          <a:p>
            <a:pPr lvl="1"/>
            <a:r>
              <a:rPr lang="en-US" altLang="zh-CN" dirty="0"/>
              <a:t>Simplicity favors regularity</a:t>
            </a:r>
          </a:p>
          <a:p>
            <a:pPr lvl="1"/>
            <a:r>
              <a:rPr lang="zh-CN" altLang="en-US" dirty="0"/>
              <a:t>指令越规整设计越简单</a:t>
            </a:r>
            <a:endParaRPr lang="en-US" altLang="zh-CN" dirty="0"/>
          </a:p>
          <a:p>
            <a:r>
              <a:rPr lang="zh-CN" altLang="en-US" b="1" dirty="0"/>
              <a:t>越小越快</a:t>
            </a:r>
            <a:r>
              <a:rPr lang="en-US" altLang="zh-CN" b="1" dirty="0"/>
              <a:t>		</a:t>
            </a:r>
          </a:p>
          <a:p>
            <a:pPr lvl="1"/>
            <a:r>
              <a:rPr lang="en-US" altLang="zh-CN" dirty="0"/>
              <a:t>Smaller is faster</a:t>
            </a:r>
          </a:p>
          <a:p>
            <a:pPr lvl="1"/>
            <a:r>
              <a:rPr lang="zh-CN" altLang="en-US" dirty="0"/>
              <a:t>面积小，传播路径小，门延迟少</a:t>
            </a:r>
            <a:endParaRPr lang="en-US" altLang="zh-CN" dirty="0"/>
          </a:p>
          <a:p>
            <a:r>
              <a:rPr lang="zh-CN" altLang="en-US" b="1" dirty="0"/>
              <a:t>加快经常性事件</a:t>
            </a:r>
            <a:endParaRPr lang="en-US" altLang="zh-CN" b="1" dirty="0"/>
          </a:p>
          <a:p>
            <a:pPr lvl="1"/>
            <a:r>
              <a:rPr lang="en-US" altLang="zh-CN" dirty="0"/>
              <a:t>Make the common case fast</a:t>
            </a:r>
          </a:p>
          <a:p>
            <a:r>
              <a:rPr lang="zh-CN" altLang="en-US" b="1" dirty="0"/>
              <a:t>好的设计需要适度的折衷</a:t>
            </a:r>
            <a:endParaRPr lang="en-US" altLang="zh-CN" b="1" dirty="0"/>
          </a:p>
          <a:p>
            <a:pPr lvl="1"/>
            <a:r>
              <a:rPr lang="en-US" altLang="zh-CN" dirty="0"/>
              <a:t> Good design demands good compromises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522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操作码</a:t>
            </a:r>
            <a:r>
              <a:rPr lang="en-US" altLang="zh-CN" dirty="0"/>
              <a:t>(OP)</a:t>
            </a:r>
            <a:r>
              <a:rPr lang="zh-CN" altLang="en-US" dirty="0"/>
              <a:t>与地址码</a:t>
            </a:r>
            <a:r>
              <a:rPr lang="en-US" altLang="zh-CN" dirty="0"/>
              <a:t>(AC)</a:t>
            </a:r>
          </a:p>
        </p:txBody>
      </p:sp>
      <p:sp>
        <p:nvSpPr>
          <p:cNvPr id="1463302" name="Rectangle 6"/>
          <p:cNvSpPr>
            <a:spLocks noGrp="1" noChangeArrowheads="1"/>
          </p:cNvSpPr>
          <p:nvPr>
            <p:ph idx="1"/>
          </p:nvPr>
        </p:nvSpPr>
        <p:spPr>
          <a:xfrm>
            <a:off x="487823" y="2388637"/>
            <a:ext cx="10951508" cy="437959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/>
              <a:t>操作码字段</a:t>
            </a:r>
            <a:r>
              <a:rPr lang="zh-CN" altLang="en-US" dirty="0"/>
              <a:t>长度决定指令系统规模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每条指令对应一个操作码</a:t>
            </a:r>
          </a:p>
          <a:p>
            <a:pPr lvl="1">
              <a:defRPr/>
            </a:pPr>
            <a:r>
              <a:rPr lang="zh-CN" altLang="en-US" b="1" dirty="0"/>
              <a:t>定长操作码  </a:t>
            </a:r>
            <a:r>
              <a:rPr lang="en-US" altLang="zh-CN" dirty="0" err="1">
                <a:solidFill>
                  <a:srgbClr val="0000FF"/>
                </a:solidFill>
              </a:rPr>
              <a:t>Length</a:t>
            </a:r>
            <a:r>
              <a:rPr lang="en-US" altLang="zh-CN" baseline="-25000" dirty="0" err="1">
                <a:solidFill>
                  <a:srgbClr val="0000FF"/>
                </a:solidFill>
              </a:rPr>
              <a:t>OP</a:t>
            </a:r>
            <a:r>
              <a:rPr lang="en-US" altLang="zh-CN" baseline="-25000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= </a:t>
            </a:r>
            <a:r>
              <a:rPr lang="zh-CN" altLang="en-US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⌈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en-US" altLang="zh-CN" b="1" baseline="-50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⌉</a:t>
            </a:r>
            <a:endParaRPr lang="zh-CN" altLang="en-US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eaLnBrk="1" hangingPunct="1">
              <a:defRPr/>
            </a:pPr>
            <a:r>
              <a:rPr lang="zh-CN" altLang="en-US" b="1" dirty="0"/>
              <a:t>变长操作码  </a:t>
            </a:r>
            <a:r>
              <a:rPr lang="zh-CN" altLang="en-US" dirty="0">
                <a:solidFill>
                  <a:schemeClr val="accent2"/>
                </a:solidFill>
              </a:rPr>
              <a:t>操作码向不用的地址码字段扩展</a:t>
            </a:r>
            <a:endParaRPr lang="en-US" altLang="zh-CN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zh-CN" altLang="en-US" b="1" dirty="0"/>
              <a:t>操作数字段</a:t>
            </a:r>
            <a:r>
              <a:rPr lang="zh-CN" altLang="en-US" dirty="0"/>
              <a:t>可能有多个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</a:endParaRPr>
          </a:p>
          <a:p>
            <a:pPr lvl="1">
              <a:defRPr/>
            </a:pPr>
            <a:r>
              <a:rPr lang="zh-CN" altLang="en-US" b="1" dirty="0"/>
              <a:t>寻址方式字段  </a:t>
            </a:r>
            <a:r>
              <a:rPr lang="zh-CN" altLang="en-US" dirty="0"/>
              <a:t>长度与寻址方式种类有关，也可能隐含在操作码字段</a:t>
            </a:r>
          </a:p>
          <a:p>
            <a:pPr lvl="1">
              <a:defRPr/>
            </a:pPr>
            <a:r>
              <a:rPr lang="zh-CN" altLang="en-US" b="1" dirty="0"/>
              <a:t>地址码字段     </a:t>
            </a:r>
            <a:r>
              <a:rPr lang="zh-CN" altLang="en-US" dirty="0"/>
              <a:t>作用及影响、长度和寻址方式有关</a:t>
            </a:r>
          </a:p>
          <a:p>
            <a:pPr marL="0" indent="0" eaLnBrk="1" hangingPunct="1">
              <a:lnSpc>
                <a:spcPct val="135000"/>
              </a:lnSpc>
              <a:buNone/>
              <a:defRPr/>
            </a:pPr>
            <a:endParaRPr lang="zh-CN" altLang="en-US" sz="26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280132" y="1236250"/>
            <a:ext cx="6181552" cy="878860"/>
            <a:chOff x="3830638" y="5195664"/>
            <a:chExt cx="6181552" cy="1049386"/>
          </a:xfrm>
        </p:grpSpPr>
        <p:grpSp>
          <p:nvGrpSpPr>
            <p:cNvPr id="15" name="Group 5"/>
            <p:cNvGrpSpPr>
              <a:grpSpLocks/>
            </p:cNvGrpSpPr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</a:p>
            </p:txBody>
          </p: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3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/>
                    <a:ea typeface="微软雅黑"/>
                  </a:rPr>
                  <a:t>寻址方式</a:t>
                </a: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5610304" y="5804056"/>
              <a:ext cx="4401886" cy="440994"/>
              <a:chOff x="5260333" y="2392200"/>
              <a:chExt cx="2171546" cy="440994"/>
            </a:xfrm>
          </p:grpSpPr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5404948" y="2392200"/>
                <a:ext cx="1295400" cy="440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0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1" name="Line 63"/>
                <p:cNvSpPr>
                  <a:spLocks noChangeShapeType="1"/>
                </p:cNvSpPr>
                <p:nvPr/>
              </p:nvSpPr>
              <p:spPr bwMode="auto">
                <a:xfrm>
                  <a:off x="3801" y="-12635"/>
                  <a:ext cx="14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6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28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指令字长度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华文新魏" pitchFamily="2" charset="-122"/>
              </a:rPr>
              <a:t>指令字长度：</a:t>
            </a:r>
            <a:r>
              <a:rPr lang="zh-CN" altLang="en-US" dirty="0">
                <a:latin typeface="华文新魏" pitchFamily="2" charset="-122"/>
              </a:rPr>
              <a:t>指令中包含二进制代码的位数</a:t>
            </a:r>
          </a:p>
          <a:p>
            <a:pPr eaLnBrk="1" hangingPunct="1"/>
            <a:r>
              <a:rPr lang="zh-CN" altLang="en-US" dirty="0">
                <a:latin typeface="华文新魏" pitchFamily="2" charset="-122"/>
              </a:rPr>
              <a:t>字长与机器字的长度有关</a:t>
            </a:r>
            <a:r>
              <a:rPr lang="en-US" altLang="zh-CN" dirty="0">
                <a:latin typeface="华文新魏" pitchFamily="2" charset="-122"/>
              </a:rPr>
              <a:t>:   </a:t>
            </a:r>
            <a:r>
              <a:rPr lang="zh-CN" altLang="en-US" b="1" dirty="0">
                <a:latin typeface="华文新魏" pitchFamily="2" charset="-122"/>
              </a:rPr>
              <a:t>单字长，双字长，半字长</a:t>
            </a:r>
            <a:endParaRPr lang="zh-CN" altLang="en-US" dirty="0">
              <a:latin typeface="华文新魏" pitchFamily="2" charset="-122"/>
            </a:endParaRPr>
          </a:p>
          <a:p>
            <a:pPr lvl="1"/>
            <a:r>
              <a:rPr lang="zh-CN" altLang="en-US" sz="2400" dirty="0">
                <a:latin typeface="华文新魏" pitchFamily="2" charset="-122"/>
              </a:rPr>
              <a:t>指令字越长，地址码长度越长，可直接寻址空间越大</a:t>
            </a:r>
          </a:p>
          <a:p>
            <a:pPr lvl="1" eaLnBrk="1" hangingPunct="1"/>
            <a:r>
              <a:rPr lang="zh-CN" altLang="en-US" sz="2400" dirty="0">
                <a:latin typeface="华文新魏" pitchFamily="2" charset="-122"/>
              </a:rPr>
              <a:t>指令字越长，占用空间越大，取指令越慢</a:t>
            </a:r>
          </a:p>
          <a:p>
            <a:pPr eaLnBrk="1" hangingPunct="1"/>
            <a:r>
              <a:rPr lang="zh-CN" altLang="en-US" b="1" dirty="0">
                <a:latin typeface="华文新魏" pitchFamily="2" charset="-122"/>
              </a:rPr>
              <a:t>定长指令</a:t>
            </a:r>
            <a:r>
              <a:rPr lang="en-US" altLang="zh-CN" dirty="0">
                <a:latin typeface="华文新魏" pitchFamily="2" charset="-122"/>
              </a:rPr>
              <a:t>:  </a:t>
            </a:r>
            <a:r>
              <a:rPr lang="zh-CN" altLang="en-US" dirty="0">
                <a:latin typeface="华文新魏" pitchFamily="2" charset="-122"/>
              </a:rPr>
              <a:t>结构简单，控制线路</a:t>
            </a:r>
            <a:r>
              <a:rPr lang="zh-CN" altLang="en-US" dirty="0">
                <a:latin typeface="+mn-ea"/>
                <a:ea typeface="+mn-ea"/>
              </a:rPr>
              <a:t>简单，</a:t>
            </a:r>
            <a:r>
              <a:rPr lang="en-US" altLang="zh-CN" dirty="0">
                <a:latin typeface="+mn-ea"/>
                <a:ea typeface="+mn-ea"/>
              </a:rPr>
              <a:t>MIPS</a:t>
            </a:r>
            <a:r>
              <a:rPr lang="zh-CN" altLang="en-US" dirty="0">
                <a:latin typeface="+mn-ea"/>
                <a:ea typeface="+mn-ea"/>
              </a:rPr>
              <a:t>指令</a:t>
            </a:r>
          </a:p>
          <a:p>
            <a:pPr eaLnBrk="1" hangingPunct="1"/>
            <a:r>
              <a:rPr lang="zh-CN" altLang="en-US" b="1" dirty="0">
                <a:latin typeface="华文新魏" pitchFamily="2" charset="-122"/>
              </a:rPr>
              <a:t>变长指令</a:t>
            </a:r>
            <a:r>
              <a:rPr lang="en-US" altLang="zh-CN" dirty="0">
                <a:latin typeface="华文新魏" pitchFamily="2" charset="-122"/>
              </a:rPr>
              <a:t>:  </a:t>
            </a:r>
            <a:r>
              <a:rPr lang="zh-CN" altLang="en-US" dirty="0">
                <a:latin typeface="华文新魏" pitchFamily="2" charset="-122"/>
              </a:rPr>
              <a:t>结构灵活，充分利用指令长度，</a:t>
            </a:r>
            <a:r>
              <a:rPr lang="zh-CN" altLang="en-US" dirty="0"/>
              <a:t>控制复杂，</a:t>
            </a:r>
            <a:r>
              <a:rPr lang="en-US" altLang="zh-CN" dirty="0"/>
              <a:t>X86</a:t>
            </a:r>
            <a:r>
              <a:rPr lang="zh-CN" altLang="en-US" dirty="0"/>
              <a:t>指令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endParaRPr lang="en-US" altLang="zh-CN" sz="2500" dirty="0">
              <a:latin typeface="华文新魏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94644" y="5400266"/>
            <a:ext cx="7058025" cy="731838"/>
            <a:chOff x="2566989" y="2924176"/>
            <a:chExt cx="7058025" cy="731838"/>
          </a:xfrm>
        </p:grpSpPr>
        <p:graphicFrame>
          <p:nvGraphicFramePr>
            <p:cNvPr id="7" name="内容占位符 4"/>
            <p:cNvGraphicFramePr>
              <a:graphicFrameLocks/>
            </p:cNvGraphicFramePr>
            <p:nvPr/>
          </p:nvGraphicFramePr>
          <p:xfrm>
            <a:off x="2578100" y="292417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572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8" name="内容占位符 4"/>
            <p:cNvGraphicFramePr>
              <a:graphicFrameLocks/>
            </p:cNvGraphicFramePr>
            <p:nvPr/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3943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5151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</a:rPr>
              <a:t>指令地址码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86972" y="2794027"/>
            <a:ext cx="6717422" cy="503432"/>
            <a:chOff x="2477651" y="1216069"/>
            <a:chExt cx="5764928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A1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A2</a:t>
                </a: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477651" y="1268562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二地址指令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86972" y="3866691"/>
            <a:ext cx="6717422" cy="503473"/>
            <a:chOff x="2477651" y="1988932"/>
            <a:chExt cx="5764928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10801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b="1" kern="0" dirty="0">
                    <a:solidFill>
                      <a:srgbClr val="000000"/>
                    </a:solidFill>
                  </a:rPr>
                  <a:t>OP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590155" y="2173541"/>
                <a:ext cx="3276657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A1</a:t>
                </a: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477651" y="2051648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sz="2000" dirty="0"/>
                <a:t>单地址指令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86972" y="1721363"/>
            <a:ext cx="6717422" cy="503432"/>
            <a:chOff x="986972" y="1922879"/>
            <a:chExt cx="6717422" cy="503432"/>
          </a:xfrm>
        </p:grpSpPr>
        <p:grpSp>
          <p:nvGrpSpPr>
            <p:cNvPr id="33" name="组合 32"/>
            <p:cNvGrpSpPr/>
            <p:nvPr/>
          </p:nvGrpSpPr>
          <p:grpSpPr>
            <a:xfrm>
              <a:off x="2627782" y="1922879"/>
              <a:ext cx="5076612" cy="503432"/>
              <a:chOff x="3838178" y="1980937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矩形 24"/>
              <p:cNvSpPr/>
              <p:nvPr/>
            </p:nvSpPr>
            <p:spPr>
              <a:xfrm>
                <a:off x="3838178" y="1980937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918297" y="1980937"/>
                <a:ext cx="3276657" cy="432048"/>
                <a:chOff x="4918297" y="1980937"/>
                <a:chExt cx="3146209" cy="432048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4918297" y="1980937"/>
                  <a:ext cx="1053877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A1</a:t>
                  </a: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5975802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A2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7020154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A3</a:t>
                  </a:r>
                </a:p>
              </p:txBody>
            </p:sp>
          </p:grpSp>
        </p:grp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986972" y="1984045"/>
              <a:ext cx="14881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三地址指令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86972" y="4939395"/>
            <a:ext cx="6717422" cy="503432"/>
            <a:chOff x="2477651" y="2812378"/>
            <a:chExt cx="5764928" cy="432048"/>
          </a:xfrm>
        </p:grpSpPr>
        <p:sp>
          <p:nvSpPr>
            <p:cNvPr id="35" name="矩形 34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OP</a:t>
              </a: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2477651" y="2828057"/>
              <a:ext cx="1277134" cy="3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零地址指令</a:t>
              </a:r>
            </a:p>
          </p:txBody>
        </p:sp>
      </p:grp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8158620" y="1782529"/>
            <a:ext cx="2731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A2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A3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982289" y="2829694"/>
            <a:ext cx="2908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A2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A1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8120419" y="3887096"/>
            <a:ext cx="31977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AC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AC</a:t>
            </a: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7959847" y="4991056"/>
            <a:ext cx="3518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zh-CN" altLang="en-US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如停机、空操作、开关中断等</a:t>
            </a:r>
          </a:p>
        </p:txBody>
      </p:sp>
    </p:spTree>
    <p:extLst>
      <p:ext uri="{BB962C8B-B14F-4D97-AF65-F5344CB8AC3E}">
        <p14:creationId xmlns:p14="http://schemas.microsoft.com/office/powerpoint/2010/main" val="5746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扩展操作码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87822" y="3635824"/>
            <a:ext cx="10515599" cy="294396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/>
              <a:t>3</a:t>
            </a:r>
            <a:r>
              <a:rPr lang="zh-CN" altLang="en-US" sz="2400" dirty="0"/>
              <a:t>种指令操作码部分不得重叠，否则无法区分，译码</a:t>
            </a:r>
            <a:endParaRPr lang="en-US" altLang="zh-CN" sz="2400" dirty="0"/>
          </a:p>
          <a:p>
            <a:pPr algn="l"/>
            <a:r>
              <a:rPr lang="zh-CN" altLang="en-US" sz="2400" dirty="0"/>
              <a:t>设双操作数指令数为</a:t>
            </a:r>
            <a:r>
              <a:rPr lang="en-US" altLang="zh-CN" sz="2400" dirty="0"/>
              <a:t>k,  </a:t>
            </a:r>
            <a:r>
              <a:rPr lang="zh-CN" altLang="en-US" sz="2400" dirty="0"/>
              <a:t>显然</a:t>
            </a:r>
            <a:r>
              <a:rPr lang="en-US" altLang="zh-CN" sz="2400" dirty="0"/>
              <a:t>k&lt;2</a:t>
            </a:r>
            <a:r>
              <a:rPr lang="en-US" altLang="zh-CN" sz="2400" baseline="70000" dirty="0"/>
              <a:t>8</a:t>
            </a:r>
          </a:p>
          <a:p>
            <a:pPr algn="l"/>
            <a:r>
              <a:rPr lang="en-US" altLang="zh-CN" sz="2400" dirty="0"/>
              <a:t>2</a:t>
            </a:r>
            <a:r>
              <a:rPr lang="en-US" altLang="zh-CN" sz="2400" baseline="30000" dirty="0"/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为多余状态，可用于表示其他类型指令</a:t>
            </a:r>
            <a:endParaRPr lang="en-US" altLang="zh-CN" sz="2400" dirty="0"/>
          </a:p>
          <a:p>
            <a:pPr algn="l"/>
            <a:r>
              <a:rPr lang="zh-CN" altLang="en-US" sz="2400" dirty="0"/>
              <a:t>可用于单操作数指令的条数</a:t>
            </a:r>
            <a:r>
              <a:rPr lang="en-US" altLang="zh-CN" sz="2400" dirty="0"/>
              <a:t>=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）</a:t>
            </a:r>
            <a:r>
              <a:rPr lang="en-US" altLang="zh-CN" sz="2400" dirty="0"/>
              <a:t>*2</a:t>
            </a:r>
            <a:r>
              <a:rPr lang="en-US" altLang="zh-CN" sz="2400" baseline="70000" dirty="0"/>
              <a:t>12</a:t>
            </a:r>
            <a:r>
              <a:rPr lang="zh-CN" altLang="en-US" sz="2400" baseline="-25000" dirty="0"/>
              <a:t>，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12</a:t>
            </a:r>
            <a:r>
              <a:rPr lang="en-US" altLang="zh-CN" sz="2400" dirty="0"/>
              <a:t> </a:t>
            </a:r>
            <a:r>
              <a:rPr lang="zh-CN" altLang="en-US" sz="2400" dirty="0"/>
              <a:t>是多余</a:t>
            </a:r>
            <a:r>
              <a:rPr lang="en-US" altLang="zh-CN" sz="2400" dirty="0"/>
              <a:t>12</a:t>
            </a:r>
            <a:r>
              <a:rPr lang="zh-CN" altLang="en-US" sz="2400" dirty="0"/>
              <a:t>位组合</a:t>
            </a:r>
            <a:endParaRPr lang="en-US" altLang="zh-CN" sz="2400" dirty="0"/>
          </a:p>
          <a:p>
            <a:endParaRPr lang="zh-CN" altLang="en-US" sz="2000" dirty="0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8644855" y="1334357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8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8644855" y="2068993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20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8644855" y="2903212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32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1232" y="1225594"/>
            <a:ext cx="5639922" cy="432048"/>
            <a:chOff x="2602657" y="1216069"/>
            <a:chExt cx="5639922" cy="432048"/>
          </a:xfrm>
        </p:grpSpPr>
        <p:grpSp>
          <p:nvGrpSpPr>
            <p:cNvPr id="37" name="组合 36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矩形 37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OP(8)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</a:p>
            </p:txBody>
          </p:sp>
        </p:grp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602657" y="1268562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31232" y="2017507"/>
            <a:ext cx="5639922" cy="432083"/>
            <a:chOff x="2602657" y="1988932"/>
            <a:chExt cx="5639922" cy="432083"/>
          </a:xfrm>
        </p:grpSpPr>
        <p:grpSp>
          <p:nvGrpSpPr>
            <p:cNvPr id="42" name="组合 41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矩形 42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OP(20)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</a:p>
            </p:txBody>
          </p:sp>
        </p:grp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2602657" y="2051648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31232" y="2860003"/>
            <a:ext cx="5639922" cy="432048"/>
            <a:chOff x="2602657" y="2812378"/>
            <a:chExt cx="5639922" cy="432048"/>
          </a:xfrm>
        </p:grpSpPr>
        <p:sp>
          <p:nvSpPr>
            <p:cNvPr id="47" name="矩形 46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  <a:r>
                <a:rPr lang="en-US" altLang="zh-CN" sz="16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(32)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2602657" y="2828057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58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/>
      <p:bldP spid="50" grpId="1"/>
      <p:bldP spid="5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扩展指令举例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73865"/>
          </a:xfrm>
        </p:spPr>
        <p:txBody>
          <a:bodyPr/>
          <a:lstStyle/>
          <a:p>
            <a:r>
              <a:rPr lang="zh-CN" altLang="en-US" dirty="0"/>
              <a:t>设某指令系统指令字长</a:t>
            </a:r>
            <a:r>
              <a:rPr lang="en-US" altLang="zh-CN" dirty="0"/>
              <a:t>16</a:t>
            </a:r>
            <a:r>
              <a:rPr lang="zh-CN" altLang="en-US" dirty="0"/>
              <a:t>位，每个地址码为</a:t>
            </a:r>
            <a:r>
              <a:rPr lang="en-US" altLang="zh-CN" dirty="0"/>
              <a:t>6</a:t>
            </a:r>
            <a:r>
              <a:rPr lang="zh-CN" altLang="en-US" dirty="0"/>
              <a:t>位。若要求设计二地址指令</a:t>
            </a:r>
            <a:r>
              <a:rPr lang="en-US" altLang="zh-CN" dirty="0"/>
              <a:t>15</a:t>
            </a:r>
            <a:r>
              <a:rPr lang="zh-CN" altLang="en-US" dirty="0"/>
              <a:t>条、一地址指令</a:t>
            </a:r>
            <a:r>
              <a:rPr lang="en-US" altLang="zh-CN" dirty="0"/>
              <a:t>34</a:t>
            </a:r>
            <a:r>
              <a:rPr lang="zh-CN" altLang="en-US" dirty="0"/>
              <a:t>条，问最多还可设计多少条零地址指令？</a:t>
            </a:r>
          </a:p>
          <a:p>
            <a:endParaRPr lang="zh-CN" alt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542218" y="2873908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42217" y="4871977"/>
            <a:ext cx="25581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( 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-34)*2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58008" y="2765145"/>
            <a:ext cx="5910509" cy="432048"/>
            <a:chOff x="2332070" y="1216069"/>
            <a:chExt cx="5910509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A(6)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332070" y="1268562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15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58008" y="3771667"/>
            <a:ext cx="5910509" cy="432083"/>
            <a:chOff x="2332070" y="1988932"/>
            <a:chExt cx="5910509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OP(10)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332070" y="2051648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  <a:r>
                <a:rPr lang="en-US" altLang="zh-CN" dirty="0"/>
                <a:t>34</a:t>
              </a:r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93301" y="4828768"/>
            <a:ext cx="5775216" cy="432048"/>
            <a:chOff x="2467363" y="2812378"/>
            <a:chExt cx="5775216" cy="432048"/>
          </a:xfrm>
        </p:grpSpPr>
        <p:sp>
          <p:nvSpPr>
            <p:cNvPr id="19" name="矩形 18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  <a:r>
                <a:rPr lang="en-US" altLang="zh-CN" sz="1600" b="1" kern="0">
                  <a:solidFill>
                    <a:srgbClr val="000000"/>
                  </a:solidFill>
                  <a:latin typeface="微软雅黑"/>
                  <a:ea typeface="微软雅黑"/>
                </a:rPr>
                <a:t>(16)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467363" y="2843736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  <a:r>
                <a:rPr lang="en-US" altLang="zh-CN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?</a:t>
              </a:r>
              <a:endParaRPr lang="zh-CN" altLang="en-US" sz="18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542218" y="3823153"/>
            <a:ext cx="1814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98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5.3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91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寻找指令或操作数有效地址的方式</a:t>
            </a:r>
          </a:p>
          <a:p>
            <a:pPr lvl="1"/>
            <a:r>
              <a:rPr lang="zh-CN" altLang="en-US" sz="2400" b="1" dirty="0"/>
              <a:t>指令寻址</a:t>
            </a:r>
          </a:p>
          <a:p>
            <a:pPr lvl="2"/>
            <a:r>
              <a:rPr lang="zh-CN" altLang="en-US" sz="2400" dirty="0"/>
              <a:t>顺序寻址</a:t>
            </a:r>
          </a:p>
          <a:p>
            <a:pPr lvl="2"/>
            <a:r>
              <a:rPr lang="zh-CN" altLang="en-US" sz="2400" dirty="0"/>
              <a:t>跳跃寻址</a:t>
            </a:r>
          </a:p>
          <a:p>
            <a:pPr lvl="1"/>
            <a:r>
              <a:rPr lang="zh-CN" altLang="en-US" sz="2400" b="1" dirty="0"/>
              <a:t>操作数寻址</a:t>
            </a:r>
            <a:endParaRPr lang="en-US" altLang="zh-CN" sz="2400" b="1" dirty="0"/>
          </a:p>
          <a:p>
            <a:pPr lvl="2"/>
            <a:r>
              <a:rPr kumimoji="1" lang="zh-CN" altLang="en-US" sz="2400" dirty="0"/>
              <a:t>立即寻址、直接寻址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间接寻址、寄存器寻址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寄存器间接寻址、相对寻址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基址</a:t>
            </a:r>
            <a:r>
              <a:rPr kumimoji="1" lang="en-US" altLang="zh-CN" sz="2400" dirty="0"/>
              <a:t>\</a:t>
            </a:r>
            <a:r>
              <a:rPr kumimoji="1" lang="zh-CN" altLang="en-US" sz="2400" dirty="0"/>
              <a:t>变址寻址、复合寻址</a:t>
            </a:r>
            <a:endParaRPr lang="zh-CN" altLang="en-US" sz="2400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745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顺序寻址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6520862" cy="4018119"/>
          </a:xfrm>
        </p:spPr>
        <p:txBody>
          <a:bodyPr>
            <a:normAutofit/>
          </a:bodyPr>
          <a:lstStyle/>
          <a:p>
            <a:r>
              <a:rPr lang="zh-CN" altLang="en-US" b="1" dirty="0"/>
              <a:t>顺序寻址方式</a:t>
            </a:r>
            <a:endParaRPr lang="en-US" altLang="zh-CN" dirty="0"/>
          </a:p>
          <a:p>
            <a:pPr lvl="1"/>
            <a:r>
              <a:rPr lang="zh-CN" altLang="en-US" dirty="0"/>
              <a:t>程序对应的机器指令序列在主存顺序存放</a:t>
            </a:r>
            <a:endParaRPr lang="en-US" altLang="zh-CN" dirty="0"/>
          </a:p>
          <a:p>
            <a:pPr lvl="1"/>
            <a:r>
              <a:rPr lang="zh-CN" altLang="en-US" dirty="0"/>
              <a:t>执行时从第一条指令开始，逐条取出并执行</a:t>
            </a:r>
            <a:endParaRPr lang="en-US" altLang="zh-CN" dirty="0"/>
          </a:p>
          <a:p>
            <a:pPr eaLnBrk="1" hangingPunct="1"/>
            <a:r>
              <a:rPr lang="zh-CN" altLang="en-US" b="1" dirty="0"/>
              <a:t>实现方式</a:t>
            </a:r>
            <a:endParaRPr lang="en-US" altLang="zh-CN" b="1" dirty="0"/>
          </a:p>
          <a:p>
            <a:pPr lvl="1"/>
            <a:r>
              <a:rPr lang="zh-CN" altLang="en-US" b="1" dirty="0"/>
              <a:t>程序计数器</a:t>
            </a:r>
            <a:r>
              <a:rPr lang="zh-CN" altLang="en-US" dirty="0"/>
              <a:t>（</a:t>
            </a:r>
            <a:r>
              <a:rPr lang="en-US" altLang="zh-CN" dirty="0"/>
              <a:t>PC</a:t>
            </a:r>
            <a:r>
              <a:rPr lang="zh-CN" altLang="en-US" dirty="0"/>
              <a:t>）对指令序号进行计数</a:t>
            </a:r>
            <a:endParaRPr lang="en-US" altLang="zh-CN" dirty="0"/>
          </a:p>
          <a:p>
            <a:pPr lvl="1"/>
            <a:r>
              <a:rPr lang="en-US" altLang="zh-CN" dirty="0"/>
              <a:t>PC</a:t>
            </a:r>
            <a:r>
              <a:rPr lang="zh-CN" altLang="en-US" dirty="0"/>
              <a:t>存放下条指令地址，初始值为程序首址</a:t>
            </a:r>
          </a:p>
          <a:p>
            <a:pPr lvl="1"/>
            <a:r>
              <a:rPr lang="zh-CN" altLang="en-US" dirty="0"/>
              <a:t>执行一条指令，</a:t>
            </a:r>
            <a:r>
              <a:rPr lang="en-US" altLang="zh-CN" dirty="0"/>
              <a:t>PC=PC+</a:t>
            </a:r>
            <a:r>
              <a:rPr lang="zh-CN" altLang="en-US" dirty="0"/>
              <a:t>当前指令字节长度</a:t>
            </a:r>
            <a:endParaRPr lang="en-US" altLang="zh-CN" dirty="0"/>
          </a:p>
          <a:p>
            <a:pPr marL="0" indent="0">
              <a:buNone/>
            </a:pPr>
            <a:endParaRPr lang="en-US" altLang="zh-CN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26581" y="2147381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401334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7321712" y="2487142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7971396" y="2323323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582430" y="213123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582430" y="2496360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582430" y="2861485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582430" y="3228198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582430" y="358538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791393" y="1766504"/>
            <a:ext cx="1048685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4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6491196" y="2955582"/>
            <a:ext cx="1661032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指令长度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0615448" y="214738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0615448" y="252051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9250125" y="1738339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582430" y="3950510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8582430" y="4315635"/>
            <a:ext cx="2033018" cy="407988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401335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0559462" y="2893641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10557859" y="3266771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10502675" y="3639901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103979" y="3969044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" name="Line 6"/>
          <p:cNvSpPr>
            <a:spLocks noChangeShapeType="1"/>
          </p:cNvSpPr>
          <p:nvPr/>
        </p:nvSpPr>
        <p:spPr bwMode="auto">
          <a:xfrm flipH="1">
            <a:off x="7958284" y="3795225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 err="1">
                <a:solidFill>
                  <a:srgbClr val="000000"/>
                </a:solidFill>
                <a:latin typeface="+mn-ea"/>
              </a:rPr>
              <a:t>mov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</a:p>
        </p:txBody>
      </p:sp>
      <p:sp>
        <p:nvSpPr>
          <p:cNvPr id="35" name="矩形 34"/>
          <p:cNvSpPr/>
          <p:nvPr/>
        </p:nvSpPr>
        <p:spPr>
          <a:xfrm>
            <a:off x="4252750" y="5404446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Mem[pc++]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IR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5124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7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7" presetClass="entr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8" grpId="4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21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0" grpId="1" animBg="1"/>
      <p:bldP spid="30" grpId="3" animBg="1"/>
      <p:bldP spid="31" grpId="0" animBg="1"/>
      <p:bldP spid="32" grpId="0" animBg="1"/>
      <p:bldP spid="33" grpId="0" animBg="1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247972" y="3385393"/>
            <a:ext cx="0" cy="1163851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跳跃寻址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25752" cy="1620035"/>
          </a:xfrm>
        </p:spPr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b="1" u="sng" dirty="0">
                <a:solidFill>
                  <a:srgbClr val="FF0000"/>
                </a:solidFill>
              </a:rPr>
              <a:t>跳跃寻址方式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zh-CN" altLang="en-US" sz="2600" dirty="0"/>
              <a:t>当程序中出现分支或循环时，就会改变程序的执行顺序</a:t>
            </a:r>
            <a:endParaRPr lang="zh-CN" altLang="en-US" sz="2600" dirty="0">
              <a:solidFill>
                <a:schemeClr val="accent2"/>
              </a:solidFill>
            </a:endParaRPr>
          </a:p>
          <a:p>
            <a:pPr lvl="1">
              <a:lnSpc>
                <a:spcPct val="135000"/>
              </a:lnSpc>
            </a:pPr>
            <a:r>
              <a:rPr lang="zh-CN" altLang="en-US" dirty="0"/>
              <a:t>下条指令地址不是</a:t>
            </a:r>
            <a:r>
              <a:rPr lang="en-US" altLang="zh-CN" dirty="0"/>
              <a:t>PC++</a:t>
            </a:r>
            <a:r>
              <a:rPr lang="zh-CN" altLang="en-US" dirty="0"/>
              <a:t>得到，而是由指令本身给出</a:t>
            </a:r>
          </a:p>
          <a:p>
            <a:pPr lvl="1">
              <a:lnSpc>
                <a:spcPct val="135000"/>
              </a:lnSpc>
            </a:pPr>
            <a:r>
              <a:rPr lang="zh-CN" altLang="en-US" dirty="0"/>
              <a:t>跳跃的处理方式是重新修改</a:t>
            </a:r>
            <a:r>
              <a:rPr lang="en-US" altLang="zh-CN" sz="1600" dirty="0"/>
              <a:t>PC</a:t>
            </a:r>
            <a:r>
              <a:rPr lang="zh-CN" altLang="en-US" dirty="0"/>
              <a:t>的内容，然后进入取指令阶段</a:t>
            </a:r>
          </a:p>
          <a:p>
            <a:pPr eaLnBrk="1" hangingPunct="1"/>
            <a:endParaRPr lang="en-US" altLang="zh-CN" sz="2600" dirty="0"/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3652842" y="3067894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 flipV="1">
            <a:off x="4688157" y="3396000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4897657" y="3243836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5508691" y="305174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Rectangle 8"/>
          <p:cNvSpPr>
            <a:spLocks noChangeArrowheads="1"/>
          </p:cNvSpPr>
          <p:nvPr/>
        </p:nvSpPr>
        <p:spPr bwMode="auto">
          <a:xfrm>
            <a:off x="5508691" y="3416873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auto">
          <a:xfrm>
            <a:off x="5508691" y="3781998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Rectangle 10"/>
          <p:cNvSpPr>
            <a:spLocks noChangeArrowheads="1"/>
          </p:cNvSpPr>
          <p:nvPr/>
        </p:nvSpPr>
        <p:spPr bwMode="auto">
          <a:xfrm>
            <a:off x="5508691" y="4148711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Rectangle 11"/>
          <p:cNvSpPr>
            <a:spLocks noChangeArrowheads="1"/>
          </p:cNvSpPr>
          <p:nvPr/>
        </p:nvSpPr>
        <p:spPr bwMode="auto">
          <a:xfrm>
            <a:off x="5508691" y="450589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3726034" y="2698562"/>
            <a:ext cx="962123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69" name="Rectangle 13"/>
          <p:cNvSpPr>
            <a:spLocks noChangeArrowheads="1"/>
          </p:cNvSpPr>
          <p:nvPr/>
        </p:nvSpPr>
        <p:spPr bwMode="auto">
          <a:xfrm>
            <a:off x="4194122" y="3843368"/>
            <a:ext cx="134203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“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”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0" name="Rectangle 14"/>
          <p:cNvSpPr>
            <a:spLocks noChangeArrowheads="1"/>
          </p:cNvSpPr>
          <p:nvPr/>
        </p:nvSpPr>
        <p:spPr bwMode="auto">
          <a:xfrm>
            <a:off x="7541709" y="306789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</a:p>
        </p:txBody>
      </p:sp>
      <p:sp>
        <p:nvSpPr>
          <p:cNvPr id="71" name="Rectangle 15"/>
          <p:cNvSpPr>
            <a:spLocks noChangeArrowheads="1"/>
          </p:cNvSpPr>
          <p:nvPr/>
        </p:nvSpPr>
        <p:spPr bwMode="auto">
          <a:xfrm>
            <a:off x="7541709" y="344102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</a:p>
        </p:txBody>
      </p:sp>
      <p:sp>
        <p:nvSpPr>
          <p:cNvPr id="72" name="Rectangle 16"/>
          <p:cNvSpPr>
            <a:spLocks noChangeArrowheads="1"/>
          </p:cNvSpPr>
          <p:nvPr/>
        </p:nvSpPr>
        <p:spPr bwMode="auto">
          <a:xfrm>
            <a:off x="6202034" y="2658852"/>
            <a:ext cx="64633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</a:p>
        </p:txBody>
      </p:sp>
      <p:sp>
        <p:nvSpPr>
          <p:cNvPr id="73" name="Rectangle 17"/>
          <p:cNvSpPr>
            <a:spLocks noChangeArrowheads="1"/>
          </p:cNvSpPr>
          <p:nvPr/>
        </p:nvSpPr>
        <p:spPr bwMode="auto">
          <a:xfrm>
            <a:off x="5508691" y="4871023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Rectangle 18"/>
          <p:cNvSpPr>
            <a:spLocks noChangeArrowheads="1"/>
          </p:cNvSpPr>
          <p:nvPr/>
        </p:nvSpPr>
        <p:spPr bwMode="auto">
          <a:xfrm>
            <a:off x="5508691" y="5236148"/>
            <a:ext cx="2033018" cy="407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dirty="0" err="1">
                <a:solidFill>
                  <a:srgbClr val="000000"/>
                </a:solidFill>
                <a:latin typeface="+mn-ea"/>
              </a:rPr>
              <a:t>ebp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>
            <a:off x="7485723" y="3814154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7484120" y="4187284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>
            <a:off x="7428936" y="4560414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</a:p>
        </p:txBody>
      </p:sp>
      <p:sp>
        <p:nvSpPr>
          <p:cNvPr id="79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40133D</a:t>
            </a:r>
          </a:p>
        </p:txBody>
      </p:sp>
      <p:sp>
        <p:nvSpPr>
          <p:cNvPr id="80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401910</a:t>
            </a:r>
          </a:p>
        </p:txBody>
      </p:sp>
      <p:sp>
        <p:nvSpPr>
          <p:cNvPr id="81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2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</a:p>
        </p:txBody>
      </p:sp>
      <p:sp>
        <p:nvSpPr>
          <p:cNvPr id="83" name="Rectangle 12"/>
          <p:cNvSpPr>
            <a:spLocks noChangeArrowheads="1"/>
          </p:cNvSpPr>
          <p:nvPr/>
        </p:nvSpPr>
        <p:spPr bwMode="auto">
          <a:xfrm>
            <a:off x="4057316" y="4889557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84" name="Line 6"/>
          <p:cNvSpPr>
            <a:spLocks noChangeShapeType="1"/>
          </p:cNvSpPr>
          <p:nvPr/>
        </p:nvSpPr>
        <p:spPr bwMode="auto">
          <a:xfrm flipH="1">
            <a:off x="4884545" y="4715738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</a:p>
        </p:txBody>
      </p:sp>
      <p:sp>
        <p:nvSpPr>
          <p:cNvPr id="86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call</a:t>
            </a: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</a:p>
        </p:txBody>
      </p:sp>
      <p:sp>
        <p:nvSpPr>
          <p:cNvPr id="32" name="矩形 31"/>
          <p:cNvSpPr/>
          <p:nvPr/>
        </p:nvSpPr>
        <p:spPr>
          <a:xfrm>
            <a:off x="5424137" y="5910602"/>
            <a:ext cx="2552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IR(A)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PC </a:t>
            </a:r>
            <a:endParaRPr lang="zh-CN" altLang="en-US" sz="3200" dirty="0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7459273" y="5313682"/>
            <a:ext cx="122341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0x401910 </a:t>
            </a:r>
          </a:p>
        </p:txBody>
      </p:sp>
    </p:spTree>
    <p:extLst>
      <p:ext uri="{BB962C8B-B14F-4D97-AF65-F5344CB8AC3E}">
        <p14:creationId xmlns:p14="http://schemas.microsoft.com/office/powerpoint/2010/main" val="62798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7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 animBg="1"/>
      <p:bldP spid="60" grpId="0" animBg="1"/>
      <p:bldP spid="60" grpId="1" animBg="1"/>
      <p:bldP spid="61" grpId="0" animBg="1"/>
      <p:bldP spid="62" grpId="0" animBg="1"/>
      <p:bldP spid="62" grpId="1" animBg="1"/>
      <p:bldP spid="62" grpId="2" animBg="1"/>
      <p:bldP spid="62" grpId="3" animBg="1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9" grpId="0"/>
      <p:bldP spid="70" grpId="0"/>
      <p:bldP spid="71" grpId="0"/>
      <p:bldP spid="72" grpId="0"/>
      <p:bldP spid="73" grpId="0" animBg="1"/>
      <p:bldP spid="74" grpId="0" animBg="1"/>
      <p:bldP spid="74" grpId="1" animBg="1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/>
      <p:bldP spid="84" grpId="1" animBg="1"/>
      <p:bldP spid="84" grpId="2" animBg="1"/>
      <p:bldP spid="85" grpId="0" animBg="1"/>
      <p:bldP spid="86" grpId="0" animBg="1"/>
      <p:bldP spid="87" grpId="0" animBg="1"/>
      <p:bldP spid="32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操作数的寻址方式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829136"/>
          </a:xfrm>
        </p:spPr>
        <p:txBody>
          <a:bodyPr/>
          <a:lstStyle/>
          <a:p>
            <a:r>
              <a:rPr lang="zh-CN" altLang="en-US" sz="2900" dirty="0"/>
              <a:t>形成操作数有效地址的方法       </a:t>
            </a:r>
          </a:p>
          <a:p>
            <a:pPr lvl="1"/>
            <a:r>
              <a:rPr lang="zh-CN" altLang="en-US" sz="2500" dirty="0"/>
              <a:t>单地址指令地址码的构成</a:t>
            </a:r>
            <a:r>
              <a:rPr lang="en-US" altLang="zh-CN" sz="2500" dirty="0"/>
              <a:t>: mode</a:t>
            </a:r>
            <a:r>
              <a:rPr lang="en-US" altLang="zh-CN" sz="2100" dirty="0"/>
              <a:t>  , D</a:t>
            </a:r>
          </a:p>
          <a:p>
            <a:pPr lvl="1"/>
            <a:r>
              <a:rPr lang="zh-CN" altLang="en-US" sz="2500" dirty="0"/>
              <a:t>实际有效地址为 </a:t>
            </a:r>
            <a:r>
              <a:rPr lang="en-US" altLang="zh-CN" sz="2400" dirty="0"/>
              <a:t>E</a:t>
            </a:r>
            <a:r>
              <a:rPr lang="en-US" altLang="zh-CN" sz="2500" dirty="0"/>
              <a:t>, </a:t>
            </a:r>
            <a:r>
              <a:rPr lang="zh-CN" altLang="en-US" sz="2500" dirty="0"/>
              <a:t>实际操作数 </a:t>
            </a:r>
            <a:r>
              <a:rPr lang="en-US" altLang="zh-CN" sz="2100" dirty="0"/>
              <a:t>S</a:t>
            </a:r>
          </a:p>
          <a:p>
            <a:pPr lvl="1"/>
            <a:r>
              <a:rPr lang="en-US" altLang="zh-CN" sz="2500" dirty="0"/>
              <a:t> S= (E)      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403017" y="4496937"/>
            <a:ext cx="6194883" cy="943380"/>
            <a:chOff x="2403017" y="4496937"/>
            <a:chExt cx="6194883" cy="943380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OP</a:t>
                </a:r>
              </a:p>
            </p:txBody>
          </p:sp>
          <p:sp>
            <p:nvSpPr>
              <p:cNvPr id="5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Mode</a:t>
                </a:r>
              </a:p>
            </p:txBody>
          </p: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D</a:t>
                </a:r>
              </a:p>
            </p:txBody>
          </p:sp>
        </p:grp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181206" y="5040207"/>
              <a:ext cx="1258888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33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指令概述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MIPS</a:t>
            </a:r>
            <a:r>
              <a:rPr lang="en-US" altLang="zh-CN" dirty="0"/>
              <a:t> (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en-US" altLang="zh-CN" dirty="0"/>
              <a:t>icroprocessor without </a:t>
            </a:r>
            <a:r>
              <a:rPr lang="en-US" altLang="zh-CN" dirty="0">
                <a:solidFill>
                  <a:srgbClr val="C00000"/>
                </a:solidFill>
              </a:rPr>
              <a:t>I</a:t>
            </a:r>
            <a:r>
              <a:rPr lang="en-US" altLang="zh-CN" dirty="0"/>
              <a:t>nterlocked 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en-US" altLang="zh-CN" dirty="0"/>
              <a:t>ipeline 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en-US" altLang="zh-CN" dirty="0"/>
              <a:t>tages)</a:t>
            </a:r>
          </a:p>
          <a:p>
            <a:pPr lvl="1"/>
            <a:r>
              <a:rPr lang="en-US" altLang="zh-CN" dirty="0"/>
              <a:t>1981</a:t>
            </a:r>
            <a:r>
              <a:rPr lang="zh-CN" altLang="en-US" dirty="0"/>
              <a:t>年斯坦福大学</a:t>
            </a:r>
            <a:r>
              <a:rPr lang="en-US" altLang="zh-CN" dirty="0"/>
              <a:t>Hennessy</a:t>
            </a:r>
            <a:r>
              <a:rPr lang="zh-CN" altLang="en-US" dirty="0"/>
              <a:t>教授研究小组研制并商用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简单的</a:t>
            </a:r>
            <a:r>
              <a:rPr lang="en-US" altLang="zh-CN" dirty="0">
                <a:sym typeface="微软雅黑" panose="020B0503020204020204" pitchFamily="34" charset="-122"/>
              </a:rPr>
              <a:t>L</a:t>
            </a:r>
            <a:r>
              <a:rPr lang="zh-CN" altLang="en-US" dirty="0">
                <a:sym typeface="微软雅黑" panose="020B0503020204020204" pitchFamily="34" charset="-122"/>
              </a:rPr>
              <a:t>oad/</a:t>
            </a:r>
            <a:r>
              <a:rPr lang="en-US" altLang="zh-CN" dirty="0">
                <a:sym typeface="微软雅黑" panose="020B0503020204020204" pitchFamily="34" charset="-122"/>
              </a:rPr>
              <a:t>S</a:t>
            </a:r>
            <a:r>
              <a:rPr lang="zh-CN" altLang="en-US" dirty="0">
                <a:sym typeface="微软雅黑" panose="020B0503020204020204" pitchFamily="34" charset="-122"/>
              </a:rPr>
              <a:t>tore结构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易于流水线</a:t>
            </a:r>
            <a:r>
              <a:rPr lang="en-US" altLang="zh-CN" dirty="0">
                <a:sym typeface="微软雅黑" panose="020B0503020204020204" pitchFamily="34" charset="-122"/>
              </a:rPr>
              <a:t>CPU</a:t>
            </a:r>
            <a:r>
              <a:rPr lang="zh-CN" altLang="en-US" dirty="0">
                <a:sym typeface="微软雅黑" panose="020B0503020204020204" pitchFamily="34" charset="-122"/>
              </a:rPr>
              <a:t>设计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易于编译器开发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寻址方式，指令操作非常简单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MIPS I，MIPS II，MIPS III，MIPS IV，MIPS V，</a:t>
            </a:r>
            <a:r>
              <a:rPr lang="zh-CN" altLang="en-US" b="1" dirty="0">
                <a:sym typeface="微软雅黑" panose="020B0503020204020204" pitchFamily="34" charset="-122"/>
              </a:rPr>
              <a:t>MIPS32</a:t>
            </a:r>
            <a:r>
              <a:rPr lang="zh-CN" altLang="en-US" dirty="0">
                <a:sym typeface="微软雅黑" panose="020B0503020204020204" pitchFamily="34" charset="-122"/>
              </a:rPr>
              <a:t>，和MIPS64多个版本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广泛</a:t>
            </a:r>
            <a:r>
              <a:rPr lang="zh-CN" altLang="en-US" dirty="0">
                <a:sym typeface="微软雅黑" panose="020B0503020204020204" pitchFamily="34" charset="-122"/>
              </a:rPr>
              <a:t>用于嵌入式系统，在</a:t>
            </a:r>
            <a:r>
              <a:rPr lang="en-US" altLang="zh-CN" dirty="0">
                <a:sym typeface="微软雅黑" panose="020B0503020204020204" pitchFamily="34" charset="-122"/>
              </a:rPr>
              <a:t>PC</a:t>
            </a:r>
            <a:r>
              <a:rPr lang="zh-CN" altLang="en-US" dirty="0">
                <a:sym typeface="微软雅黑" panose="020B0503020204020204" pitchFamily="34" charset="-122"/>
              </a:rPr>
              <a:t>机、服务器中也有应用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更适合于教学，相比</a:t>
            </a:r>
            <a:r>
              <a:rPr lang="en-US" altLang="zh-CN" dirty="0">
                <a:sym typeface="微软雅黑" panose="020B0503020204020204" pitchFamily="34" charset="-122"/>
              </a:rPr>
              <a:t>X86</a:t>
            </a:r>
            <a:r>
              <a:rPr lang="zh-CN" altLang="en-US" dirty="0">
                <a:sym typeface="微软雅黑" panose="020B0503020204020204" pitchFamily="34" charset="-122"/>
              </a:rPr>
              <a:t>更加</a:t>
            </a:r>
            <a:r>
              <a:rPr lang="zh-CN" altLang="en-US" sz="2800" dirty="0"/>
              <a:t>简洁雅致，不会陷入繁琐的细节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935830" y="1848322"/>
            <a:ext cx="4890864" cy="2763182"/>
            <a:chOff x="6935830" y="1848322"/>
            <a:chExt cx="4890864" cy="2763182"/>
          </a:xfrm>
        </p:grpSpPr>
        <p:pic>
          <p:nvPicPr>
            <p:cNvPr id="6" name="图片 7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354" y="3304567"/>
              <a:ext cx="2202431" cy="1306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4711" y="2021427"/>
              <a:ext cx="1331983" cy="2169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2925" y="1848322"/>
              <a:ext cx="1382750" cy="1388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830" y="2479327"/>
              <a:ext cx="1891739" cy="825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557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方正舒体" pitchFamily="2" charset="-122"/>
              </a:rPr>
              <a:t>立即寻址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10515599" cy="2177626"/>
          </a:xfrm>
        </p:spPr>
        <p:txBody>
          <a:bodyPr/>
          <a:lstStyle/>
          <a:p>
            <a:pPr eaLnBrk="1" hangingPunct="1"/>
            <a:r>
              <a:rPr lang="zh-CN" altLang="en-US" sz="2700" dirty="0"/>
              <a:t>地址码字段是操作数本身</a:t>
            </a:r>
          </a:p>
          <a:p>
            <a:pPr lvl="1" eaLnBrk="1" hangingPunct="1"/>
            <a:r>
              <a:rPr lang="en-US" altLang="zh-CN" sz="2400" dirty="0">
                <a:solidFill>
                  <a:srgbClr val="0000FF"/>
                </a:solidFill>
              </a:rPr>
              <a:t>S=D</a:t>
            </a:r>
          </a:p>
          <a:p>
            <a:pPr lvl="1" eaLnBrk="1" hangingPunct="1"/>
            <a:r>
              <a:rPr lang="zh-CN" altLang="en-US" sz="2400" dirty="0"/>
              <a:t>例</a:t>
            </a:r>
            <a:r>
              <a:rPr lang="en-US" altLang="zh-CN" sz="2400" dirty="0"/>
              <a:t>:    MOV  AX,38H     </a:t>
            </a:r>
            <a:r>
              <a:rPr lang="zh-CN" altLang="en-US" sz="2400" dirty="0"/>
              <a:t>（</a:t>
            </a:r>
            <a:r>
              <a:rPr lang="en-US" altLang="zh-CN" sz="2400" dirty="0"/>
              <a:t>38H → AX</a:t>
            </a:r>
            <a:r>
              <a:rPr lang="zh-CN" altLang="en-US" sz="2400" dirty="0"/>
              <a:t>）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998559" y="4088817"/>
            <a:ext cx="6194883" cy="943380"/>
            <a:chOff x="2403017" y="4496937"/>
            <a:chExt cx="6194883" cy="943380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MOV</a:t>
                </a:r>
              </a:p>
            </p:txBody>
          </p: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0X38</a:t>
                </a:r>
              </a:p>
            </p:txBody>
          </p:sp>
        </p:grp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5740400" y="5040207"/>
              <a:ext cx="2286000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立即数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92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寄存器寻址</a:t>
            </a:r>
            <a:r>
              <a:rPr lang="en-US" altLang="zh-CN" sz="2900" dirty="0"/>
              <a:t>(Register Addressing)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latin typeface="华文新魏" pitchFamily="2" charset="-122"/>
              </a:rPr>
              <a:t> </a:t>
            </a:r>
            <a:r>
              <a:rPr lang="zh-CN" altLang="en-US" sz="2800" dirty="0">
                <a:latin typeface="华文新魏" pitchFamily="2" charset="-122"/>
              </a:rPr>
              <a:t>操作数在</a:t>
            </a:r>
            <a:r>
              <a:rPr lang="en-US" altLang="zh-CN" sz="2800" dirty="0">
                <a:latin typeface="华文新魏" pitchFamily="2" charset="-122"/>
              </a:rPr>
              <a:t>CPU</a:t>
            </a:r>
            <a:r>
              <a:rPr lang="zh-CN" altLang="en-US" sz="2800" dirty="0">
                <a:latin typeface="华文新魏" pitchFamily="2" charset="-122"/>
              </a:rPr>
              <a:t>的内部寄存器中</a:t>
            </a:r>
            <a:r>
              <a:rPr lang="en-US" altLang="zh-CN" sz="2800" dirty="0">
                <a:latin typeface="华文新魏" pitchFamily="2" charset="-122"/>
              </a:rPr>
              <a:t>.</a:t>
            </a:r>
          </a:p>
          <a:p>
            <a:pPr lvl="1" eaLnBrk="1" hangingPunct="1"/>
            <a:r>
              <a:rPr lang="en-US" altLang="zh-CN" sz="2400" dirty="0"/>
              <a:t>AX,BX,CX,DX</a:t>
            </a:r>
          </a:p>
          <a:p>
            <a:pPr lvl="1" eaLnBrk="1" hangingPunct="1"/>
            <a:r>
              <a:rPr lang="en-US" altLang="zh-CN" sz="2400" dirty="0"/>
              <a:t>PUSH   AX    </a:t>
            </a:r>
            <a:r>
              <a:rPr lang="en-US" altLang="zh-CN" sz="2400" dirty="0">
                <a:solidFill>
                  <a:srgbClr val="0000FF"/>
                </a:solidFill>
              </a:rPr>
              <a:t>E=R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998559" y="4088817"/>
            <a:ext cx="6283783" cy="943380"/>
            <a:chOff x="2403017" y="4496937"/>
            <a:chExt cx="6283783" cy="943380"/>
          </a:xfrm>
        </p:grpSpPr>
        <p:grpSp>
          <p:nvGrpSpPr>
            <p:cNvPr id="33" name="组合 32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PUSH</a:t>
                </a: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001</a:t>
                </a: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</a:p>
            </p:txBody>
          </p:sp>
        </p:grp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形式地址（寄存器编号）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53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直接寻址</a:t>
            </a:r>
            <a:r>
              <a:rPr lang="en-US" altLang="zh-CN" dirty="0"/>
              <a:t>(Direct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800" dirty="0"/>
              <a:t>地址码字段直接给出操作数在内存的地址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rgbClr val="0000FF"/>
                </a:solidFill>
              </a:rPr>
              <a:t>E=D</a:t>
            </a:r>
          </a:p>
          <a:p>
            <a:pPr>
              <a:lnSpc>
                <a:spcPct val="140000"/>
              </a:lnSpc>
            </a:pPr>
            <a:r>
              <a:rPr lang="en-US" altLang="zh-CN" sz="2800" dirty="0" err="1"/>
              <a:t>inc</a:t>
            </a:r>
            <a:r>
              <a:rPr lang="en-US" altLang="zh-CN" sz="2800" dirty="0"/>
              <a:t>  [200]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010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80115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220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2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间接寻址</a:t>
            </a:r>
            <a:r>
              <a:rPr lang="en-US" altLang="zh-CN" dirty="0"/>
              <a:t>(Indirect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sz="2800" dirty="0"/>
              <a:t>D</a:t>
            </a:r>
            <a:r>
              <a:rPr lang="zh-CN" altLang="en-US" sz="2800" dirty="0"/>
              <a:t>单元的内容是操作数地址</a:t>
            </a:r>
            <a:r>
              <a:rPr lang="en-US" altLang="zh-CN" sz="2800" dirty="0"/>
              <a:t>, D</a:t>
            </a:r>
            <a:r>
              <a:rPr lang="zh-CN" altLang="en-US" sz="2800" dirty="0"/>
              <a:t>是操作数地址的地址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E=(D)  S=((D))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011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</a:p>
          </p:txBody>
        </p:sp>
      </p:grpSp>
      <p:sp>
        <p:nvSpPr>
          <p:cNvPr id="4" name="右弧形箭头 3"/>
          <p:cNvSpPr/>
          <p:nvPr/>
        </p:nvSpPr>
        <p:spPr>
          <a:xfrm>
            <a:off x="11212589" y="3657523"/>
            <a:ext cx="453366" cy="1421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527769" y="2727268"/>
              <a:ext cx="2024062" cy="2756145"/>
              <a:chOff x="8527769" y="2727268"/>
              <a:chExt cx="2024062" cy="2756145"/>
            </a:xfrm>
          </p:grpSpPr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9095700" y="2727268"/>
                <a:ext cx="697627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主存</a:t>
                </a: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8527769" y="319488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8527769" y="3581400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/>
                    <a:ea typeface="微软雅黑"/>
                  </a:rPr>
                  <a:t>220</a:t>
                </a:r>
                <a:endParaRPr lang="zh-CN" altLang="en-US" b="1" dirty="0">
                  <a:solidFill>
                    <a:schemeClr val="tx1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8527769" y="395263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8527769" y="433915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8527769" y="4710387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/>
                    <a:ea typeface="微软雅黑"/>
                  </a:rPr>
                  <a:t>600</a:t>
                </a:r>
                <a:endParaRPr lang="zh-CN" altLang="en-US" b="1" dirty="0">
                  <a:solidFill>
                    <a:schemeClr val="tx1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8527769" y="509690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09556" y="4906238"/>
            <a:ext cx="4058843" cy="624988"/>
            <a:chOff x="2209555" y="5432912"/>
            <a:chExt cx="4058843" cy="62498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B79C83-49FB-4C89-BAB3-51343A0FC5DC}"/>
                </a:ext>
              </a:extLst>
            </p:cNvPr>
            <p:cNvSpPr/>
            <p:nvPr/>
          </p:nvSpPr>
          <p:spPr>
            <a:xfrm>
              <a:off x="2209555" y="5432912"/>
              <a:ext cx="4058843" cy="624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2244603" y="5432912"/>
              <a:ext cx="4023795" cy="48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69900" indent="-469900" algn="ctr" fontAlgn="base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80808"/>
                </a:buClr>
              </a:pPr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需两次访存，速度慢，已淘汰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3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寄存器间接寻址 </a:t>
            </a:r>
            <a:r>
              <a:rPr lang="en-US" altLang="zh-CN" dirty="0"/>
              <a:t>(Register 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/>
              <a:t>D</a:t>
            </a:r>
            <a:r>
              <a:rPr lang="zh-CN" altLang="en-US" dirty="0"/>
              <a:t>单元的内容是操作数的地址</a:t>
            </a:r>
            <a:r>
              <a:rPr lang="en-US" altLang="zh-CN" dirty="0"/>
              <a:t>,D</a:t>
            </a:r>
            <a:r>
              <a:rPr lang="zh-CN" altLang="en-US" dirty="0"/>
              <a:t>是操作数地址的地址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E=(R)</a:t>
            </a:r>
            <a:r>
              <a:rPr lang="en-US" altLang="zh-CN" dirty="0"/>
              <a:t>       </a:t>
            </a:r>
            <a:r>
              <a:rPr lang="en-US" altLang="zh-CN" dirty="0" err="1"/>
              <a:t>inc</a:t>
            </a:r>
            <a:r>
              <a:rPr lang="en-US" altLang="zh-CN" dirty="0"/>
              <a:t>  [BX]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0BD4FF-B087-49F4-8317-9EDEA0984EF1}"/>
              </a:ext>
            </a:extLst>
          </p:cNvPr>
          <p:cNvGrpSpPr/>
          <p:nvPr/>
        </p:nvGrpSpPr>
        <p:grpSpPr>
          <a:xfrm>
            <a:off x="1040362" y="2727268"/>
            <a:ext cx="10172227" cy="2756145"/>
            <a:chOff x="1040362" y="2727268"/>
            <a:chExt cx="10172227" cy="2756145"/>
          </a:xfrm>
        </p:grpSpPr>
        <p:grpSp>
          <p:nvGrpSpPr>
            <p:cNvPr id="18" name="组合 17"/>
            <p:cNvGrpSpPr/>
            <p:nvPr/>
          </p:nvGrpSpPr>
          <p:grpSpPr>
            <a:xfrm>
              <a:off x="4846456" y="3699916"/>
              <a:ext cx="3657644" cy="1220339"/>
              <a:chOff x="5710349" y="1433623"/>
              <a:chExt cx="3657644" cy="1220339"/>
            </a:xfrm>
          </p:grpSpPr>
          <p:sp>
            <p:nvSpPr>
              <p:cNvPr id="15" name="Line 6"/>
              <p:cNvSpPr>
                <a:spLocks noChangeShapeType="1"/>
              </p:cNvSpPr>
              <p:nvPr/>
            </p:nvSpPr>
            <p:spPr bwMode="auto">
              <a:xfrm>
                <a:off x="8093814" y="2653962"/>
                <a:ext cx="127417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7" name="Line 6">
                <a:extLst>
                  <a:ext uri="{FF2B5EF4-FFF2-40B4-BE49-F238E27FC236}">
                    <a16:creationId xmlns:a16="http://schemas.microsoft.com/office/drawing/2014/main" id="{7407061B-D9CB-44B3-9AB8-B3B472376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5158693" y="1985279"/>
                <a:ext cx="1103312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040362" y="3194887"/>
              <a:ext cx="6283783" cy="1979938"/>
              <a:chOff x="2403017" y="4496937"/>
              <a:chExt cx="6283783" cy="1979938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2403017" y="4496937"/>
                <a:ext cx="6194883" cy="1979938"/>
                <a:chOff x="3213172" y="4314057"/>
                <a:chExt cx="7210988" cy="19799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Rectangle 6"/>
                <p:cNvSpPr>
                  <a:spLocks noChangeArrowheads="1"/>
                </p:cNvSpPr>
                <p:nvPr/>
              </p:nvSpPr>
              <p:spPr bwMode="auto">
                <a:xfrm>
                  <a:off x="3213172" y="4314057"/>
                  <a:ext cx="1519238" cy="481013"/>
                </a:xfrm>
                <a:prstGeom prst="rect">
                  <a:avLst/>
                </a:prstGeom>
                <a:solidFill>
                  <a:srgbClr val="CCFF66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 err="1">
                      <a:solidFill>
                        <a:sysClr val="windowText" lastClr="000000"/>
                      </a:solidFill>
                      <a:latin typeface="+mn-ea"/>
                    </a:rPr>
                    <a:t>inc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26" name="Rectangle 7"/>
                <p:cNvSpPr>
                  <a:spLocks noChangeArrowheads="1"/>
                </p:cNvSpPr>
                <p:nvPr/>
              </p:nvSpPr>
              <p:spPr bwMode="auto">
                <a:xfrm>
                  <a:off x="4732411" y="4314057"/>
                  <a:ext cx="1532839" cy="481013"/>
                </a:xfrm>
                <a:prstGeom prst="rect">
                  <a:avLst/>
                </a:prstGeom>
                <a:solidFill>
                  <a:srgbClr val="00B0F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100</a:t>
                  </a:r>
                </a:p>
              </p:txBody>
            </p:sp>
            <p:sp>
              <p:nvSpPr>
                <p:cNvPr id="27" name="Rectangle 9"/>
                <p:cNvSpPr>
                  <a:spLocks noChangeArrowheads="1"/>
                </p:cNvSpPr>
                <p:nvPr/>
              </p:nvSpPr>
              <p:spPr bwMode="auto">
                <a:xfrm>
                  <a:off x="6265250" y="4314057"/>
                  <a:ext cx="4158910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011</a:t>
                  </a:r>
                </a:p>
              </p:txBody>
            </p:sp>
            <p:sp>
              <p:nvSpPr>
                <p:cNvPr id="33" name="Rectangle 9"/>
                <p:cNvSpPr>
                  <a:spLocks noChangeArrowheads="1"/>
                </p:cNvSpPr>
                <p:nvPr/>
              </p:nvSpPr>
              <p:spPr bwMode="auto">
                <a:xfrm>
                  <a:off x="8033669" y="5812982"/>
                  <a:ext cx="2356742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220</a:t>
                  </a:r>
                </a:p>
              </p:txBody>
            </p:sp>
          </p:grp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2626061" y="5040207"/>
                <a:ext cx="946150" cy="39687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操作码</a:t>
                </a:r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3783795" y="5040207"/>
                <a:ext cx="1210588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寻址模式</a:t>
                </a:r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5231367" y="5040207"/>
                <a:ext cx="3455433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形式地址（寄存器编号）</a:t>
                </a:r>
              </a:p>
            </p:txBody>
          </p:sp>
        </p:grp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447700" y="4712347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9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相对寻址 </a:t>
            </a:r>
            <a:r>
              <a:rPr lang="en-US" altLang="zh-CN" dirty="0"/>
              <a:t>(Relative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指令中的</a:t>
            </a:r>
            <a:r>
              <a:rPr lang="en-US" altLang="zh-CN" dirty="0"/>
              <a:t>D</a:t>
            </a:r>
            <a:r>
              <a:rPr lang="zh-CN" altLang="en-US" dirty="0"/>
              <a:t>加上</a:t>
            </a:r>
            <a:r>
              <a:rPr lang="en-US" altLang="zh-CN" dirty="0"/>
              <a:t>PC</a:t>
            </a:r>
            <a:r>
              <a:rPr lang="zh-CN" altLang="en-US" dirty="0"/>
              <a:t>的内容作为操作数的地址</a:t>
            </a:r>
            <a:r>
              <a:rPr lang="en-US" altLang="zh-CN" dirty="0"/>
              <a:t>.         </a:t>
            </a:r>
          </a:p>
          <a:p>
            <a:pPr>
              <a:lnSpc>
                <a:spcPct val="140000"/>
              </a:lnSpc>
            </a:pPr>
            <a:r>
              <a:rPr lang="en-US" altLang="zh-CN" dirty="0"/>
              <a:t>E=D+(PC)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40362" y="3194887"/>
            <a:ext cx="6283783" cy="943380"/>
            <a:chOff x="1040362" y="3194887"/>
            <a:chExt cx="6283783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040362" y="3194887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j</a:t>
              </a: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345524" y="3194887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101</a:t>
              </a: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3662370" y="3194887"/>
              <a:ext cx="3572875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263406" y="373815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21140" y="373815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868712" y="373815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形式地址（偏移量）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73774"/>
            <a:ext cx="2684820" cy="2709639"/>
            <a:chOff x="8527769" y="2773774"/>
            <a:chExt cx="2684820" cy="2709639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190986" y="2773774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20842" y="5000360"/>
            <a:ext cx="2685410" cy="481013"/>
            <a:chOff x="4520842" y="5000360"/>
            <a:chExt cx="2685410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181600" y="5000360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20842" y="5081263"/>
              <a:ext cx="5261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PC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83793" y="3960043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6889260" y="4222584"/>
            <a:ext cx="304800" cy="304800"/>
          </a:xfrm>
          <a:prstGeom prst="flowChartOr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7029468" y="4514985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7035800" y="3675900"/>
            <a:ext cx="0" cy="521139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54B0BA8-121D-4D4B-96AB-77A1F48A6C1A}"/>
              </a:ext>
            </a:extLst>
          </p:cNvPr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105AB8-B998-44EB-841F-C744FA2BF179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857C713-5A84-4BCD-ACDA-D5623994435A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(PC)+D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还是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(PC)+1+D?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1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基址</a:t>
            </a:r>
            <a:r>
              <a:rPr lang="en-US" altLang="zh-CN" dirty="0">
                <a:latin typeface="方正舒体" pitchFamily="2" charset="-122"/>
              </a:rPr>
              <a:t>/</a:t>
            </a:r>
            <a:r>
              <a:rPr lang="zh-CN" altLang="en-US" dirty="0">
                <a:latin typeface="方正舒体" pitchFamily="2" charset="-122"/>
              </a:rPr>
              <a:t>变址寻址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371386" cy="205864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 sz="2800" dirty="0"/>
              <a:t>操作数地址为基址</a:t>
            </a:r>
            <a:r>
              <a:rPr lang="en-US" altLang="zh-CN" sz="2800" dirty="0"/>
              <a:t>/</a:t>
            </a:r>
            <a:r>
              <a:rPr lang="zh-CN" altLang="en-US" sz="2800" dirty="0"/>
              <a:t>变址寄存器</a:t>
            </a:r>
            <a:r>
              <a:rPr lang="en-US" altLang="zh-CN" sz="2800" dirty="0"/>
              <a:t>+</a:t>
            </a:r>
            <a:r>
              <a:rPr lang="zh-CN" altLang="en-US" sz="2800" dirty="0"/>
              <a:t>偏移量      </a:t>
            </a:r>
            <a:r>
              <a:rPr lang="zh-CN" altLang="en-US" sz="2400" dirty="0">
                <a:solidFill>
                  <a:srgbClr val="C00000"/>
                </a:solidFill>
              </a:rPr>
              <a:t>基址寄存器一般不修改</a:t>
            </a: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>
                <a:solidFill>
                  <a:srgbClr val="0000FF"/>
                </a:solidFill>
              </a:rPr>
              <a:t>E=D+(R)</a:t>
            </a: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/>
              <a:t>MOV AX, 32[SI]                 SI,DI </a:t>
            </a:r>
            <a:r>
              <a:rPr lang="zh-CN" altLang="en-US" sz="2800" dirty="0"/>
              <a:t>都称为变址寄存器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03862" y="3642672"/>
            <a:ext cx="6310632" cy="943380"/>
            <a:chOff x="1103862" y="3642672"/>
            <a:chExt cx="6310632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103862" y="3642672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 err="1">
                  <a:solidFill>
                    <a:sysClr val="windowText" lastClr="000000"/>
                  </a:solidFill>
                  <a:latin typeface="+mn-ea"/>
                </a:rPr>
                <a:t>mov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409024" y="3642672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110</a:t>
              </a: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5749932" y="3642672"/>
              <a:ext cx="1548813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>
              <a:off x="3725362" y="3642672"/>
              <a:ext cx="2024570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326906" y="4185942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84640" y="4185942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499125" y="4172999"/>
              <a:ext cx="3915369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（偏移量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+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寄存器编号）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91269" y="3231525"/>
            <a:ext cx="2684820" cy="2699673"/>
            <a:chOff x="8591269" y="3231525"/>
            <a:chExt cx="2684820" cy="2699673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254486" y="3231525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91269" y="364267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615331" y="4007111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91269" y="40291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91269" y="440042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91269" y="478693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91269" y="5158172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91269" y="55446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615331" y="5173448"/>
              <a:ext cx="6607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10483" y="5448145"/>
            <a:ext cx="2763156" cy="481013"/>
            <a:chOff x="4506596" y="5448145"/>
            <a:chExt cx="2763156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245100" y="5448145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6596" y="5529048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47293" y="4407828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7117352" y="4962770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737647" y="4123685"/>
            <a:ext cx="2532105" cy="851484"/>
            <a:chOff x="4737647" y="4123685"/>
            <a:chExt cx="2532105" cy="85148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>
              <a:off x="6964952" y="4670369"/>
              <a:ext cx="304800" cy="304800"/>
            </a:xfrm>
            <a:prstGeom prst="flowChartOr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cxnSp>
          <p:nvCxnSpPr>
            <p:cNvPr id="40" name="直接箭头连接符 39"/>
            <p:cNvCxnSpPr>
              <a:endCxn id="41" idx="2"/>
            </p:cNvCxnSpPr>
            <p:nvPr/>
          </p:nvCxnSpPr>
          <p:spPr>
            <a:xfrm flipV="1">
              <a:off x="4737647" y="4123685"/>
              <a:ext cx="0" cy="66325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4737647" y="4812345"/>
              <a:ext cx="2227305" cy="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Line 6">
            <a:extLst>
              <a:ext uri="{FF2B5EF4-FFF2-40B4-BE49-F238E27FC236}">
                <a16:creationId xmlns:a16="http://schemas.microsoft.com/office/drawing/2014/main" id="{7407061B-D9CB-44B3-9AB8-B3B472376107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008448" y="4769520"/>
            <a:ext cx="182012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656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70" y="3626806"/>
            <a:ext cx="4297875" cy="3002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堆栈寻址方式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7957677" cy="5637024"/>
          </a:xfrm>
        </p:spPr>
        <p:txBody>
          <a:bodyPr>
            <a:normAutofit/>
          </a:bodyPr>
          <a:lstStyle/>
          <a:p>
            <a:r>
              <a:rPr lang="zh-CN" altLang="en-US" sz="2500" b="1" dirty="0"/>
              <a:t>硬件堆栈（寄存器串联堆栈）</a:t>
            </a:r>
          </a:p>
          <a:p>
            <a:pPr lvl="1"/>
            <a:r>
              <a:rPr kumimoji="1" lang="en-US" altLang="zh-CN" dirty="0">
                <a:sym typeface="Wingdings" pitchFamily="2" charset="2"/>
              </a:rPr>
              <a:t>CPU</a:t>
            </a:r>
            <a:r>
              <a:rPr kumimoji="1" lang="zh-CN" altLang="en-US" dirty="0">
                <a:sym typeface="Wingdings" pitchFamily="2" charset="2"/>
              </a:rPr>
              <a:t>内部</a:t>
            </a:r>
            <a:r>
              <a:rPr kumimoji="1" lang="zh-CN" altLang="en-US" dirty="0"/>
              <a:t>一组串联的寄存器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数据的传送在栈顶和通用寄存器之间进行    </a:t>
            </a:r>
          </a:p>
          <a:p>
            <a:pPr lvl="1"/>
            <a:r>
              <a:rPr kumimoji="1" lang="zh-CN" altLang="en-US" dirty="0">
                <a:sym typeface="Wingdings 2" pitchFamily="18" charset="2"/>
              </a:rPr>
              <a:t>栈顶不动，数据移动，</a:t>
            </a:r>
            <a:r>
              <a:rPr kumimoji="1" lang="zh-CN" altLang="en-US" dirty="0">
                <a:sym typeface="Wingdings" pitchFamily="2" charset="2"/>
              </a:rPr>
              <a:t>进出栈所有数据都需移动</a:t>
            </a:r>
            <a:endParaRPr kumimoji="1" lang="en-US" altLang="zh-CN" dirty="0">
              <a:sym typeface="Wingdings 2" pitchFamily="18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栈容量有限</a:t>
            </a:r>
          </a:p>
          <a:p>
            <a:r>
              <a:rPr lang="zh-CN" altLang="en-US" b="1" dirty="0"/>
              <a:t>软件堆栈（内存堆栈）</a:t>
            </a:r>
            <a:endParaRPr lang="en-US" altLang="zh-CN" b="1" dirty="0"/>
          </a:p>
          <a:p>
            <a:pPr lvl="1"/>
            <a:r>
              <a:rPr kumimoji="1" lang="zh-CN" altLang="en-US" dirty="0">
                <a:sym typeface="Wingdings" pitchFamily="2" charset="2"/>
              </a:rPr>
              <a:t>内存区间做堆栈</a:t>
            </a:r>
            <a:endParaRPr kumimoji="1" lang="en-US" altLang="zh-CN" dirty="0"/>
          </a:p>
          <a:p>
            <a:pPr lvl="1"/>
            <a:r>
              <a:rPr lang="en-US" altLang="zh-CN" dirty="0"/>
              <a:t>SP---</a:t>
            </a:r>
            <a:r>
              <a:rPr lang="zh-CN" altLang="en-US" dirty="0"/>
              <a:t>堆栈指示器</a:t>
            </a:r>
            <a:r>
              <a:rPr lang="en-US" altLang="zh-CN" dirty="0"/>
              <a:t>(</a:t>
            </a:r>
            <a:r>
              <a:rPr lang="zh-CN" altLang="en-US" dirty="0"/>
              <a:t>栈指针</a:t>
            </a:r>
            <a:r>
              <a:rPr lang="en-US" altLang="zh-CN" dirty="0"/>
              <a:t>),</a:t>
            </a:r>
            <a:r>
              <a:rPr lang="zh-CN" altLang="en-US" dirty="0"/>
              <a:t>改变</a:t>
            </a:r>
            <a:r>
              <a:rPr lang="en-US" altLang="zh-CN" dirty="0"/>
              <a:t>SP</a:t>
            </a:r>
            <a:r>
              <a:rPr lang="zh-CN" altLang="en-US" dirty="0"/>
              <a:t>即可移动栈顶位置。</a:t>
            </a:r>
            <a:endParaRPr lang="en-US" altLang="zh-CN" dirty="0"/>
          </a:p>
          <a:p>
            <a:pPr lvl="1"/>
            <a:r>
              <a:rPr kumimoji="1" lang="zh-CN" altLang="en-US" dirty="0">
                <a:sym typeface="Wingdings 2" pitchFamily="18" charset="2"/>
              </a:rPr>
              <a:t>栈顶移动，数据不动，非破坏性读出</a:t>
            </a:r>
            <a:endParaRPr kumimoji="1" lang="zh-CN" altLang="en-US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栈容量大，栈数目容量均可自定义</a:t>
            </a:r>
            <a:endParaRPr kumimoji="1" lang="en-US" altLang="zh-CN" dirty="0">
              <a:sym typeface="Wingdings" pitchFamily="2" charset="2"/>
            </a:endParaRPr>
          </a:p>
          <a:p>
            <a:pPr>
              <a:lnSpc>
                <a:spcPct val="125000"/>
              </a:lnSpc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68" y="955464"/>
            <a:ext cx="3792077" cy="26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硬件堆栈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00117" y="2132880"/>
            <a:ext cx="1524000" cy="2286000"/>
            <a:chOff x="4500117" y="2132880"/>
            <a:chExt cx="1524000" cy="2286000"/>
          </a:xfrm>
        </p:grpSpPr>
        <p:sp>
          <p:nvSpPr>
            <p:cNvPr id="1445897" name="Rectangle 9"/>
            <p:cNvSpPr>
              <a:spLocks noChangeArrowheads="1"/>
            </p:cNvSpPr>
            <p:nvPr/>
          </p:nvSpPr>
          <p:spPr bwMode="auto">
            <a:xfrm>
              <a:off x="4500117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898" name="Rectangle 10"/>
            <p:cNvSpPr>
              <a:spLocks noChangeArrowheads="1"/>
            </p:cNvSpPr>
            <p:nvPr/>
          </p:nvSpPr>
          <p:spPr bwMode="auto">
            <a:xfrm>
              <a:off x="4500117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899" name="Rectangle 11"/>
            <p:cNvSpPr>
              <a:spLocks noChangeArrowheads="1"/>
            </p:cNvSpPr>
            <p:nvPr/>
          </p:nvSpPr>
          <p:spPr bwMode="auto">
            <a:xfrm>
              <a:off x="4500117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00" name="Rectangle 12"/>
            <p:cNvSpPr>
              <a:spLocks noChangeArrowheads="1"/>
            </p:cNvSpPr>
            <p:nvPr/>
          </p:nvSpPr>
          <p:spPr bwMode="auto">
            <a:xfrm>
              <a:off x="4500117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1" name="Rectangle 13"/>
            <p:cNvSpPr>
              <a:spLocks noChangeArrowheads="1"/>
            </p:cNvSpPr>
            <p:nvPr/>
          </p:nvSpPr>
          <p:spPr bwMode="auto">
            <a:xfrm>
              <a:off x="4500117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2" name="AutoShape 14"/>
            <p:cNvSpPr>
              <a:spLocks noChangeArrowheads="1"/>
            </p:cNvSpPr>
            <p:nvPr/>
          </p:nvSpPr>
          <p:spPr bwMode="auto">
            <a:xfrm>
              <a:off x="5109717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16242" y="2132880"/>
            <a:ext cx="1524000" cy="2286000"/>
            <a:chOff x="6516242" y="2132880"/>
            <a:chExt cx="1524000" cy="2286000"/>
          </a:xfrm>
        </p:grpSpPr>
        <p:sp>
          <p:nvSpPr>
            <p:cNvPr id="1445903" name="Rectangle 15"/>
            <p:cNvSpPr>
              <a:spLocks noChangeArrowheads="1"/>
            </p:cNvSpPr>
            <p:nvPr/>
          </p:nvSpPr>
          <p:spPr bwMode="auto">
            <a:xfrm>
              <a:off x="65162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04" name="Rectangle 16"/>
            <p:cNvSpPr>
              <a:spLocks noChangeArrowheads="1"/>
            </p:cNvSpPr>
            <p:nvPr/>
          </p:nvSpPr>
          <p:spPr bwMode="auto">
            <a:xfrm>
              <a:off x="6516242" y="2971080"/>
              <a:ext cx="15240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05" name="Rectangle 17"/>
            <p:cNvSpPr>
              <a:spLocks noChangeArrowheads="1"/>
            </p:cNvSpPr>
            <p:nvPr/>
          </p:nvSpPr>
          <p:spPr bwMode="auto">
            <a:xfrm>
              <a:off x="6516242" y="3352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906" name="Rectangle 18"/>
            <p:cNvSpPr>
              <a:spLocks noChangeArrowheads="1"/>
            </p:cNvSpPr>
            <p:nvPr/>
          </p:nvSpPr>
          <p:spPr bwMode="auto">
            <a:xfrm>
              <a:off x="6516242" y="3733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 dirty="0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07" name="Rectangle 19"/>
            <p:cNvSpPr>
              <a:spLocks noChangeArrowheads="1"/>
            </p:cNvSpPr>
            <p:nvPr/>
          </p:nvSpPr>
          <p:spPr bwMode="auto">
            <a:xfrm>
              <a:off x="65162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8" name="AutoShape 20"/>
            <p:cNvSpPr>
              <a:spLocks noChangeArrowheads="1"/>
            </p:cNvSpPr>
            <p:nvPr/>
          </p:nvSpPr>
          <p:spPr bwMode="auto">
            <a:xfrm>
              <a:off x="71258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09" name="Rectangle 21"/>
          <p:cNvSpPr>
            <a:spLocks noChangeArrowheads="1"/>
          </p:cNvSpPr>
          <p:nvPr/>
        </p:nvSpPr>
        <p:spPr bwMode="auto">
          <a:xfrm>
            <a:off x="2501470" y="4544294"/>
            <a:ext cx="14414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AX</a:t>
            </a:r>
          </a:p>
        </p:txBody>
      </p:sp>
      <p:sp>
        <p:nvSpPr>
          <p:cNvPr id="1445910" name="Rectangle 22"/>
          <p:cNvSpPr>
            <a:spLocks noChangeArrowheads="1"/>
          </p:cNvSpPr>
          <p:nvPr/>
        </p:nvSpPr>
        <p:spPr bwMode="auto">
          <a:xfrm>
            <a:off x="4528793" y="4544294"/>
            <a:ext cx="1423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BX</a:t>
            </a:r>
          </a:p>
        </p:txBody>
      </p:sp>
      <p:sp>
        <p:nvSpPr>
          <p:cNvPr id="1445911" name="Rectangle 23"/>
          <p:cNvSpPr>
            <a:spLocks noChangeArrowheads="1"/>
          </p:cNvSpPr>
          <p:nvPr/>
        </p:nvSpPr>
        <p:spPr bwMode="auto">
          <a:xfrm>
            <a:off x="6546512" y="4537944"/>
            <a:ext cx="14221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CX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472042" y="2132880"/>
            <a:ext cx="1524000" cy="2286000"/>
            <a:chOff x="8472042" y="2132880"/>
            <a:chExt cx="1524000" cy="2286000"/>
          </a:xfrm>
        </p:grpSpPr>
        <p:sp>
          <p:nvSpPr>
            <p:cNvPr id="1445912" name="Rectangle 24"/>
            <p:cNvSpPr>
              <a:spLocks noChangeArrowheads="1"/>
            </p:cNvSpPr>
            <p:nvPr/>
          </p:nvSpPr>
          <p:spPr bwMode="auto">
            <a:xfrm>
              <a:off x="84720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13" name="Rectangle 25"/>
            <p:cNvSpPr>
              <a:spLocks noChangeArrowheads="1"/>
            </p:cNvSpPr>
            <p:nvPr/>
          </p:nvSpPr>
          <p:spPr bwMode="auto">
            <a:xfrm>
              <a:off x="8472042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914" name="Rectangle 26"/>
            <p:cNvSpPr>
              <a:spLocks noChangeArrowheads="1"/>
            </p:cNvSpPr>
            <p:nvPr/>
          </p:nvSpPr>
          <p:spPr bwMode="auto">
            <a:xfrm>
              <a:off x="8472042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15" name="Rectangle 27"/>
            <p:cNvSpPr>
              <a:spLocks noChangeArrowheads="1"/>
            </p:cNvSpPr>
            <p:nvPr/>
          </p:nvSpPr>
          <p:spPr bwMode="auto">
            <a:xfrm>
              <a:off x="8472042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6" name="Rectangle 28"/>
            <p:cNvSpPr>
              <a:spLocks noChangeArrowheads="1"/>
            </p:cNvSpPr>
            <p:nvPr/>
          </p:nvSpPr>
          <p:spPr bwMode="auto">
            <a:xfrm>
              <a:off x="84720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7" name="AutoShape 29"/>
            <p:cNvSpPr>
              <a:spLocks noChangeArrowheads="1"/>
            </p:cNvSpPr>
            <p:nvPr/>
          </p:nvSpPr>
          <p:spPr bwMode="auto">
            <a:xfrm>
              <a:off x="90816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18" name="Rectangle 30"/>
          <p:cNvSpPr>
            <a:spLocks noChangeArrowheads="1"/>
          </p:cNvSpPr>
          <p:nvPr/>
        </p:nvSpPr>
        <p:spPr bwMode="auto">
          <a:xfrm>
            <a:off x="8592898" y="4537944"/>
            <a:ext cx="1237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POP CX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31505" y="2150343"/>
            <a:ext cx="2460624" cy="2286000"/>
            <a:chOff x="1631505" y="2150343"/>
            <a:chExt cx="2460624" cy="2286000"/>
          </a:xfrm>
        </p:grpSpPr>
        <p:sp>
          <p:nvSpPr>
            <p:cNvPr id="1445891" name="Rectangle 3"/>
            <p:cNvSpPr>
              <a:spLocks noChangeArrowheads="1"/>
            </p:cNvSpPr>
            <p:nvPr/>
          </p:nvSpPr>
          <p:spPr bwMode="auto">
            <a:xfrm>
              <a:off x="2568129" y="2150343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892" name="Rectangle 4"/>
            <p:cNvSpPr>
              <a:spLocks noChangeArrowheads="1"/>
            </p:cNvSpPr>
            <p:nvPr/>
          </p:nvSpPr>
          <p:spPr bwMode="auto">
            <a:xfrm>
              <a:off x="2568129" y="2988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en-US" altLang="zh-CN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893" name="Rectangle 5"/>
            <p:cNvSpPr>
              <a:spLocks noChangeArrowheads="1"/>
            </p:cNvSpPr>
            <p:nvPr/>
          </p:nvSpPr>
          <p:spPr bwMode="auto">
            <a:xfrm>
              <a:off x="2568129" y="3369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4" name="Rectangle 6"/>
            <p:cNvSpPr>
              <a:spLocks noChangeArrowheads="1"/>
            </p:cNvSpPr>
            <p:nvPr/>
          </p:nvSpPr>
          <p:spPr bwMode="auto">
            <a:xfrm>
              <a:off x="2568129" y="3750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5" name="Rectangle 7"/>
            <p:cNvSpPr>
              <a:spLocks noChangeArrowheads="1"/>
            </p:cNvSpPr>
            <p:nvPr/>
          </p:nvSpPr>
          <p:spPr bwMode="auto">
            <a:xfrm>
              <a:off x="2568129" y="4131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6" name="AutoShape 8"/>
            <p:cNvSpPr>
              <a:spLocks noChangeArrowheads="1"/>
            </p:cNvSpPr>
            <p:nvPr/>
          </p:nvSpPr>
          <p:spPr bwMode="auto">
            <a:xfrm>
              <a:off x="3177729" y="2531343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19" name="Rectangle 31"/>
            <p:cNvSpPr>
              <a:spLocks noChangeArrowheads="1"/>
            </p:cNvSpPr>
            <p:nvPr/>
          </p:nvSpPr>
          <p:spPr bwMode="auto">
            <a:xfrm>
              <a:off x="1631505" y="2990131"/>
              <a:ext cx="8747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zh-CN" altLang="en-US" b="1" dirty="0">
                  <a:solidFill>
                    <a:srgbClr val="000000"/>
                  </a:solidFill>
                  <a:latin typeface="+mj-ea"/>
                  <a:ea typeface="+mj-ea"/>
                </a:rPr>
                <a:t>堆栈顶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4532636" y="5517232"/>
            <a:ext cx="3416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itchFamily="18" charset="2"/>
              </a:rPr>
              <a:t>栈顶不动，数据移动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569717" y="2984649"/>
            <a:ext cx="1524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FF"/>
                </a:solidFill>
                <a:latin typeface="+mj-ea"/>
                <a:ea typeface="+mj-ea"/>
              </a:rPr>
              <a:t>AX</a:t>
            </a:r>
          </a:p>
        </p:txBody>
      </p:sp>
    </p:spTree>
    <p:extLst>
      <p:ext uri="{BB962C8B-B14F-4D97-AF65-F5344CB8AC3E}">
        <p14:creationId xmlns:p14="http://schemas.microsoft.com/office/powerpoint/2010/main" val="175619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9" grpId="0"/>
      <p:bldP spid="1445910" grpId="0"/>
      <p:bldP spid="1445911" grpId="0"/>
      <p:bldP spid="1445918" grpId="0"/>
      <p:bldP spid="2" grpId="0"/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内存堆栈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5"/>
            <a:ext cx="10515599" cy="1435294"/>
          </a:xfrm>
        </p:spPr>
        <p:txBody>
          <a:bodyPr>
            <a:normAutofit/>
          </a:bodyPr>
          <a:lstStyle/>
          <a:p>
            <a:r>
              <a:rPr lang="zh-CN" altLang="en-US" b="1" dirty="0"/>
              <a:t>进栈：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(AC)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</a:rPr>
              <a:t>Mem[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--]     </a:t>
            </a:r>
            <a:r>
              <a:rPr lang="zh-CN" altLang="en-US" b="1" dirty="0"/>
              <a:t>出栈：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Mem[++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]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AC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Push a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b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c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</a:t>
            </a: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432194" y="4960268"/>
            <a:ext cx="7187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6293123" y="4335686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293123" y="3983261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99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293123" y="3622898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98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6293123" y="3333973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97</a:t>
            </a:r>
          </a:p>
        </p:txBody>
      </p:sp>
      <p:grpSp>
        <p:nvGrpSpPr>
          <p:cNvPr id="14" name="Group 16"/>
          <p:cNvGrpSpPr>
            <a:grpSpLocks/>
          </p:cNvGrpSpPr>
          <p:nvPr/>
        </p:nvGrpSpPr>
        <p:grpSpPr bwMode="auto">
          <a:xfrm>
            <a:off x="7877451" y="4793034"/>
            <a:ext cx="1079501" cy="369888"/>
            <a:chOff x="2732" y="2069"/>
            <a:chExt cx="680" cy="233"/>
          </a:xfrm>
        </p:grpSpPr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049" y="2069"/>
              <a:ext cx="363" cy="2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</p:spPr>
          <p:txBody>
            <a:bodyPr/>
            <a:lstStyle>
              <a:defPPr>
                <a:defRPr lang="zh-CN"/>
              </a:defPPr>
              <a:lvl1pPr algn="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SP</a:t>
              </a: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H="1">
              <a:off x="2732" y="2186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150916" y="3260909"/>
            <a:ext cx="2024062" cy="2673488"/>
            <a:chOff x="373592" y="3451866"/>
            <a:chExt cx="2024062" cy="2673488"/>
          </a:xfrm>
        </p:grpSpPr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373592" y="34518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373592" y="38383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373592" y="420961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373592" y="459612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373592" y="49673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373592" y="53538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73592" y="5738841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a</a:t>
            </a:r>
          </a:p>
        </p:txBody>
      </p:sp>
      <p:sp>
        <p:nvSpPr>
          <p:cNvPr id="39" name="矩形 38"/>
          <p:cNvSpPr/>
          <p:nvPr/>
        </p:nvSpPr>
        <p:spPr>
          <a:xfrm>
            <a:off x="3325198" y="4369088"/>
            <a:ext cx="550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AC</a:t>
            </a:r>
            <a:endParaRPr kumimoji="1" lang="en-US" altLang="zh-CN" sz="2000" b="1" kern="0" baseline="-250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40353" y="361854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188</a:t>
            </a:r>
          </a:p>
        </p:txBody>
      </p:sp>
      <p:sp>
        <p:nvSpPr>
          <p:cNvPr id="41" name="矩形 40"/>
          <p:cNvSpPr/>
          <p:nvPr/>
        </p:nvSpPr>
        <p:spPr>
          <a:xfrm>
            <a:off x="7140352" y="4784886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200</a:t>
            </a:r>
          </a:p>
        </p:txBody>
      </p:sp>
      <p:sp>
        <p:nvSpPr>
          <p:cNvPr id="42" name="矩形 41"/>
          <p:cNvSpPr/>
          <p:nvPr/>
        </p:nvSpPr>
        <p:spPr>
          <a:xfrm>
            <a:off x="7140352" y="441125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196</a:t>
            </a:r>
          </a:p>
        </p:txBody>
      </p:sp>
      <p:sp>
        <p:nvSpPr>
          <p:cNvPr id="43" name="矩形 42"/>
          <p:cNvSpPr/>
          <p:nvPr/>
        </p:nvSpPr>
        <p:spPr>
          <a:xfrm>
            <a:off x="7140353" y="4012238"/>
            <a:ext cx="660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192</a:t>
            </a:r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2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5150916" y="4782496"/>
            <a:ext cx="2024062" cy="386513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a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5150916" y="4396785"/>
            <a:ext cx="2024062" cy="386513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b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5150916" y="4010436"/>
            <a:ext cx="2024062" cy="386513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c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5814133" y="2884462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主存</a:t>
            </a:r>
          </a:p>
        </p:txBody>
      </p:sp>
    </p:spTree>
    <p:extLst>
      <p:ext uri="{BB962C8B-B14F-4D97-AF65-F5344CB8AC3E}">
        <p14:creationId xmlns:p14="http://schemas.microsoft.com/office/powerpoint/2010/main" val="5133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-0.05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5324 L -4.58333E-6 -0.1127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17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706 L -4.58333E-6 -0.1127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05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2" grpId="0" animBg="1"/>
      <p:bldP spid="51" grpId="0" animBg="1"/>
      <p:bldP spid="53" grpId="0" animBg="1"/>
      <p:bldP spid="54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汇编语言的变量</a:t>
            </a:r>
            <a:r>
              <a:rPr lang="en-US" altLang="zh-CN" dirty="0"/>
              <a:t>---</a:t>
            </a:r>
            <a:r>
              <a:rPr lang="zh-CN" altLang="en-US" dirty="0"/>
              <a:t>寄存器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/>
              <a:t>汇编语言不能使用变量</a:t>
            </a:r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可以）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int a;   float b;</a:t>
            </a:r>
          </a:p>
          <a:p>
            <a:pPr lvl="1">
              <a:defRPr/>
            </a:pPr>
            <a:r>
              <a:rPr lang="zh-CN" altLang="en-US" dirty="0"/>
              <a:t>寄存器变量没有数据类型    </a:t>
            </a:r>
            <a:endParaRPr lang="en-US" altLang="zh-CN" dirty="0"/>
          </a:p>
          <a:p>
            <a:pPr>
              <a:defRPr/>
            </a:pPr>
            <a:r>
              <a:rPr lang="zh-CN" altLang="en-US" b="1" dirty="0"/>
              <a:t>汇编语言的操作对象是</a:t>
            </a:r>
            <a:r>
              <a:rPr lang="zh-CN" altLang="en-US" b="1" dirty="0">
                <a:solidFill>
                  <a:srgbClr val="36B0D1"/>
                </a:solidFill>
              </a:rPr>
              <a:t>寄存器</a:t>
            </a:r>
            <a:r>
              <a:rPr lang="zh-CN" altLang="en-US" b="1" dirty="0"/>
              <a:t>和</a:t>
            </a:r>
            <a:r>
              <a:rPr lang="zh-CN" altLang="en-US" b="1" dirty="0">
                <a:solidFill>
                  <a:srgbClr val="36B0D1"/>
                </a:solidFill>
              </a:rPr>
              <a:t>内存</a:t>
            </a:r>
            <a:r>
              <a:rPr lang="zh-CN" altLang="en-US" b="1" dirty="0"/>
              <a:t>单元</a:t>
            </a:r>
            <a:endParaRPr lang="en-US" altLang="zh-CN" b="1" dirty="0"/>
          </a:p>
          <a:p>
            <a:pPr lvl="1">
              <a:defRPr/>
            </a:pPr>
            <a:r>
              <a:rPr lang="zh-CN" altLang="en-US" dirty="0"/>
              <a:t>好处：</a:t>
            </a:r>
            <a:r>
              <a:rPr lang="zh-CN" altLang="en-US" dirty="0">
                <a:solidFill>
                  <a:srgbClr val="00B050"/>
                </a:solidFill>
              </a:rPr>
              <a:t>寄存器是最快的数据单元</a:t>
            </a:r>
            <a:endParaRPr lang="en-US" altLang="zh-CN" dirty="0">
              <a:solidFill>
                <a:srgbClr val="00B050"/>
              </a:solidFill>
            </a:endParaRPr>
          </a:p>
          <a:p>
            <a:pPr lvl="1">
              <a:defRPr/>
            </a:pPr>
            <a:r>
              <a:rPr lang="zh-CN" altLang="en-US" dirty="0"/>
              <a:t>缺陷：寄存器数量有限，需仔细高效的使用各寄存器</a:t>
            </a:r>
            <a:endParaRPr lang="en-US" altLang="zh-CN" dirty="0"/>
          </a:p>
          <a:p>
            <a:pPr>
              <a:defRPr/>
            </a:pPr>
            <a:r>
              <a:rPr lang="en-US" altLang="zh-CN" b="1" dirty="0"/>
              <a:t>MIPS</a:t>
            </a:r>
            <a:r>
              <a:rPr lang="zh-CN" altLang="en-US" b="1" dirty="0"/>
              <a:t>包括</a:t>
            </a:r>
            <a:r>
              <a:rPr lang="en-US" altLang="zh-CN" b="1" dirty="0">
                <a:solidFill>
                  <a:srgbClr val="36B0D1"/>
                </a:solidFill>
              </a:rPr>
              <a:t>32</a:t>
            </a:r>
            <a:r>
              <a:rPr lang="zh-CN" altLang="en-US" b="1" dirty="0">
                <a:solidFill>
                  <a:srgbClr val="36B0D1"/>
                </a:solidFill>
              </a:rPr>
              <a:t>个通用寄存器</a:t>
            </a:r>
            <a:r>
              <a:rPr lang="zh-CN" altLang="en-US" dirty="0"/>
              <a:t>，字长</a:t>
            </a:r>
            <a:r>
              <a:rPr lang="en-US" altLang="zh-CN" dirty="0"/>
              <a:t>---32bits= 1 Word</a:t>
            </a:r>
          </a:p>
          <a:p>
            <a:pPr marL="673100" lvl="2" indent="-342900">
              <a:buFont typeface="Wingdings" pitchFamily="2" charset="2"/>
              <a:buChar char="n"/>
              <a:defRPr/>
            </a:pPr>
            <a:r>
              <a:rPr lang="en-US" altLang="zh-CN" dirty="0">
                <a:solidFill>
                  <a:srgbClr val="C00000"/>
                </a:solidFill>
              </a:rPr>
              <a:t>$0, $1, $2, … $30, $31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3674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方正舒体" pitchFamily="2" charset="-122"/>
              </a:rPr>
              <a:t>不同寻址方式对比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2270169" y="2553042"/>
            <a:ext cx="4472632" cy="493105"/>
            <a:chOff x="721910" y="20431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9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0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000  </a:t>
              </a:r>
            </a:p>
          </p:txBody>
        </p:sp>
        <p:sp>
          <p:nvSpPr>
            <p:cNvPr id="131" name="Rectangle 18"/>
            <p:cNvSpPr>
              <a:spLocks noChangeArrowheads="1"/>
            </p:cNvSpPr>
            <p:nvPr/>
          </p:nvSpPr>
          <p:spPr bwMode="auto">
            <a:xfrm>
              <a:off x="2675553" y="20431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38H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2270169" y="3106813"/>
            <a:ext cx="4472632" cy="493107"/>
            <a:chOff x="721910" y="2589213"/>
            <a:chExt cx="3867475" cy="422277"/>
          </a:xfrm>
          <a:solidFill>
            <a:schemeClr val="bg1"/>
          </a:solidFill>
        </p:grpSpPr>
        <p:sp>
          <p:nvSpPr>
            <p:cNvPr id="133" name="Rectangle 16"/>
            <p:cNvSpPr>
              <a:spLocks noChangeArrowheads="1"/>
            </p:cNvSpPr>
            <p:nvPr/>
          </p:nvSpPr>
          <p:spPr bwMode="auto">
            <a:xfrm>
              <a:off x="721910" y="25892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4" name="Rectangle 17"/>
            <p:cNvSpPr>
              <a:spLocks noChangeArrowheads="1"/>
            </p:cNvSpPr>
            <p:nvPr/>
          </p:nvSpPr>
          <p:spPr bwMode="auto">
            <a:xfrm>
              <a:off x="1750319" y="25892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001  </a:t>
              </a:r>
            </a:p>
          </p:txBody>
        </p:sp>
        <p:sp>
          <p:nvSpPr>
            <p:cNvPr id="135" name="Rectangle 18"/>
            <p:cNvSpPr>
              <a:spLocks noChangeArrowheads="1"/>
            </p:cNvSpPr>
            <p:nvPr/>
          </p:nvSpPr>
          <p:spPr bwMode="auto">
            <a:xfrm>
              <a:off x="2675553" y="2589215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2270169" y="3660588"/>
            <a:ext cx="4472632" cy="493105"/>
            <a:chOff x="721910" y="3165474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7" name="Rectangle 16"/>
            <p:cNvSpPr>
              <a:spLocks noChangeArrowheads="1"/>
            </p:cNvSpPr>
            <p:nvPr/>
          </p:nvSpPr>
          <p:spPr bwMode="auto">
            <a:xfrm>
              <a:off x="721910" y="3165474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8" name="Rectangle 17"/>
            <p:cNvSpPr>
              <a:spLocks noChangeArrowheads="1"/>
            </p:cNvSpPr>
            <p:nvPr/>
          </p:nvSpPr>
          <p:spPr bwMode="auto">
            <a:xfrm>
              <a:off x="1750319" y="3165474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010  </a:t>
              </a:r>
            </a:p>
          </p:txBody>
        </p:sp>
        <p:sp>
          <p:nvSpPr>
            <p:cNvPr id="139" name="Rectangle 18"/>
            <p:cNvSpPr>
              <a:spLocks noChangeArrowheads="1"/>
            </p:cNvSpPr>
            <p:nvPr/>
          </p:nvSpPr>
          <p:spPr bwMode="auto">
            <a:xfrm>
              <a:off x="2675553" y="3165474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2270169" y="4214361"/>
            <a:ext cx="4472632" cy="493105"/>
            <a:chOff x="721910" y="3744913"/>
            <a:chExt cx="3867475" cy="422275"/>
          </a:xfrm>
          <a:solidFill>
            <a:schemeClr val="bg1"/>
          </a:solidFill>
        </p:grpSpPr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721910" y="37449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1750319" y="37449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011  </a:t>
              </a: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2675553" y="37449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2270169" y="5321907"/>
            <a:ext cx="4472632" cy="493105"/>
            <a:chOff x="721910" y="4821238"/>
            <a:chExt cx="3867475" cy="422275"/>
          </a:xfrm>
          <a:solidFill>
            <a:schemeClr val="bg1"/>
          </a:solidFill>
        </p:grpSpPr>
        <p:sp>
          <p:nvSpPr>
            <p:cNvPr id="145" name="Rectangle 16"/>
            <p:cNvSpPr>
              <a:spLocks noChangeArrowheads="1"/>
            </p:cNvSpPr>
            <p:nvPr/>
          </p:nvSpPr>
          <p:spPr bwMode="auto">
            <a:xfrm>
              <a:off x="721910" y="4821238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JMP</a:t>
              </a:r>
            </a:p>
          </p:txBody>
        </p:sp>
        <p:sp>
          <p:nvSpPr>
            <p:cNvPr id="146" name="Rectangle 17"/>
            <p:cNvSpPr>
              <a:spLocks noChangeArrowheads="1"/>
            </p:cNvSpPr>
            <p:nvPr/>
          </p:nvSpPr>
          <p:spPr bwMode="auto">
            <a:xfrm>
              <a:off x="1750319" y="4821238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101  </a:t>
              </a:r>
            </a:p>
          </p:txBody>
        </p:sp>
        <p:sp>
          <p:nvSpPr>
            <p:cNvPr id="147" name="Rectangle 18"/>
            <p:cNvSpPr>
              <a:spLocks noChangeArrowheads="1"/>
            </p:cNvSpPr>
            <p:nvPr/>
          </p:nvSpPr>
          <p:spPr bwMode="auto">
            <a:xfrm>
              <a:off x="2675553" y="4821238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2270169" y="4768134"/>
            <a:ext cx="4472632" cy="493105"/>
            <a:chOff x="721910" y="42783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49" name="Rectangle 16"/>
            <p:cNvSpPr>
              <a:spLocks noChangeArrowheads="1"/>
            </p:cNvSpPr>
            <p:nvPr/>
          </p:nvSpPr>
          <p:spPr bwMode="auto">
            <a:xfrm>
              <a:off x="721910" y="42783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50" name="Rectangle 17"/>
            <p:cNvSpPr>
              <a:spLocks noChangeArrowheads="1"/>
            </p:cNvSpPr>
            <p:nvPr/>
          </p:nvSpPr>
          <p:spPr bwMode="auto">
            <a:xfrm>
              <a:off x="1750319" y="42783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100  </a:t>
              </a:r>
            </a:p>
          </p:txBody>
        </p:sp>
        <p:sp>
          <p:nvSpPr>
            <p:cNvPr id="151" name="Rectangle 18"/>
            <p:cNvSpPr>
              <a:spLocks noChangeArrowheads="1"/>
            </p:cNvSpPr>
            <p:nvPr/>
          </p:nvSpPr>
          <p:spPr bwMode="auto">
            <a:xfrm>
              <a:off x="2675553" y="42783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2270170" y="5877655"/>
            <a:ext cx="4466672" cy="495825"/>
            <a:chOff x="721910" y="5368183"/>
            <a:chExt cx="3862321" cy="42460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53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54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110  </a:t>
              </a:r>
            </a:p>
          </p:txBody>
        </p:sp>
        <p:sp>
          <p:nvSpPr>
            <p:cNvPr id="155" name="Rectangle 18"/>
            <p:cNvSpPr>
              <a:spLocks noChangeArrowheads="1"/>
            </p:cNvSpPr>
            <p:nvPr/>
          </p:nvSpPr>
          <p:spPr bwMode="auto">
            <a:xfrm>
              <a:off x="3627315" y="5369756"/>
              <a:ext cx="956916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</a:p>
          </p:txBody>
        </p:sp>
        <p:sp>
          <p:nvSpPr>
            <p:cNvPr id="156" name="Rectangle 18"/>
            <p:cNvSpPr>
              <a:spLocks noChangeArrowheads="1"/>
            </p:cNvSpPr>
            <p:nvPr/>
          </p:nvSpPr>
          <p:spPr bwMode="auto">
            <a:xfrm>
              <a:off x="2675554" y="5368183"/>
              <a:ext cx="951761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</a:p>
          </p:txBody>
        </p:sp>
      </p:grpSp>
      <p:sp>
        <p:nvSpPr>
          <p:cNvPr id="157" name="Rectangle 16"/>
          <p:cNvSpPr>
            <a:spLocks noChangeArrowheads="1"/>
          </p:cNvSpPr>
          <p:nvPr/>
        </p:nvSpPr>
        <p:spPr bwMode="auto">
          <a:xfrm>
            <a:off x="741976" y="2553042"/>
            <a:ext cx="1421621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立即寻址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8" name="Rectangle 16"/>
          <p:cNvSpPr>
            <a:spLocks noChangeArrowheads="1"/>
          </p:cNvSpPr>
          <p:nvPr/>
        </p:nvSpPr>
        <p:spPr bwMode="auto">
          <a:xfrm>
            <a:off x="760632" y="3110034"/>
            <a:ext cx="137496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9" name="Rectangle 16"/>
          <p:cNvSpPr>
            <a:spLocks noChangeArrowheads="1"/>
          </p:cNvSpPr>
          <p:nvPr/>
        </p:nvSpPr>
        <p:spPr bwMode="auto">
          <a:xfrm>
            <a:off x="844614" y="3667026"/>
            <a:ext cx="1207017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0" name="Rectangle 16"/>
          <p:cNvSpPr>
            <a:spLocks noChangeArrowheads="1"/>
          </p:cNvSpPr>
          <p:nvPr/>
        </p:nvSpPr>
        <p:spPr bwMode="auto">
          <a:xfrm>
            <a:off x="825952" y="4224018"/>
            <a:ext cx="12816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756226" y="4781010"/>
            <a:ext cx="140782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寄存器间接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2" name="Rectangle 16"/>
          <p:cNvSpPr>
            <a:spLocks noChangeArrowheads="1"/>
          </p:cNvSpPr>
          <p:nvPr/>
        </p:nvSpPr>
        <p:spPr bwMode="auto">
          <a:xfrm>
            <a:off x="889189" y="5338002"/>
            <a:ext cx="11859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相对寻址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3" name="Rectangle 16"/>
          <p:cNvSpPr>
            <a:spLocks noChangeArrowheads="1"/>
          </p:cNvSpPr>
          <p:nvPr/>
        </p:nvSpPr>
        <p:spPr bwMode="auto">
          <a:xfrm>
            <a:off x="901888" y="5894995"/>
            <a:ext cx="1143364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变址寻址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4" name="Rectangle 16"/>
          <p:cNvSpPr>
            <a:spLocks noChangeArrowheads="1"/>
          </p:cNvSpPr>
          <p:nvPr/>
        </p:nvSpPr>
        <p:spPr bwMode="auto">
          <a:xfrm>
            <a:off x="8330350" y="2538624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  -128~127</a:t>
            </a:r>
          </a:p>
        </p:txBody>
      </p:sp>
      <p:sp>
        <p:nvSpPr>
          <p:cNvPr id="165" name="Rectangle 16"/>
          <p:cNvSpPr>
            <a:spLocks noChangeArrowheads="1"/>
          </p:cNvSpPr>
          <p:nvPr/>
        </p:nvSpPr>
        <p:spPr bwMode="auto">
          <a:xfrm>
            <a:off x="8330350" y="3095617"/>
            <a:ext cx="2673072" cy="495308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0~255# 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Rectangle 16"/>
          <p:cNvSpPr>
            <a:spLocks noChangeArrowheads="1"/>
          </p:cNvSpPr>
          <p:nvPr/>
        </p:nvSpPr>
        <p:spPr bwMode="auto">
          <a:xfrm>
            <a:off x="8330350" y="3654425"/>
            <a:ext cx="2673072" cy="491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RAM Cell</a:t>
            </a:r>
          </a:p>
        </p:txBody>
      </p:sp>
      <p:sp>
        <p:nvSpPr>
          <p:cNvPr id="167" name="Rectangle 16"/>
          <p:cNvSpPr>
            <a:spLocks noChangeArrowheads="1"/>
          </p:cNvSpPr>
          <p:nvPr/>
        </p:nvSpPr>
        <p:spPr bwMode="auto">
          <a:xfrm>
            <a:off x="8330350" y="4209600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Rectangle 16"/>
          <p:cNvSpPr>
            <a:spLocks noChangeArrowheads="1"/>
          </p:cNvSpPr>
          <p:nvPr/>
        </p:nvSpPr>
        <p:spPr bwMode="auto">
          <a:xfrm>
            <a:off x="8330350" y="4766592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Rectangle 16"/>
          <p:cNvSpPr>
            <a:spLocks noChangeArrowheads="1"/>
          </p:cNvSpPr>
          <p:nvPr/>
        </p:nvSpPr>
        <p:spPr bwMode="auto">
          <a:xfrm>
            <a:off x="8330350" y="5323584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PC-128~PC+127 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Rectangle 16"/>
          <p:cNvSpPr>
            <a:spLocks noChangeArrowheads="1"/>
          </p:cNvSpPr>
          <p:nvPr/>
        </p:nvSpPr>
        <p:spPr bwMode="auto">
          <a:xfrm>
            <a:off x="8330350" y="5880577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Rectangle 16"/>
          <p:cNvSpPr>
            <a:spLocks noChangeArrowheads="1"/>
          </p:cNvSpPr>
          <p:nvPr/>
        </p:nvSpPr>
        <p:spPr bwMode="auto">
          <a:xfrm>
            <a:off x="6932352" y="2539416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S=D</a:t>
            </a:r>
          </a:p>
        </p:txBody>
      </p:sp>
      <p:sp>
        <p:nvSpPr>
          <p:cNvPr id="177" name="Rectangle 16"/>
          <p:cNvSpPr>
            <a:spLocks noChangeArrowheads="1"/>
          </p:cNvSpPr>
          <p:nvPr/>
        </p:nvSpPr>
        <p:spPr bwMode="auto">
          <a:xfrm>
            <a:off x="6932352" y="3096408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E=R</a:t>
            </a:r>
          </a:p>
        </p:txBody>
      </p:sp>
      <p:sp>
        <p:nvSpPr>
          <p:cNvPr id="178" name="Rectangle 16"/>
          <p:cNvSpPr>
            <a:spLocks noChangeArrowheads="1"/>
          </p:cNvSpPr>
          <p:nvPr/>
        </p:nvSpPr>
        <p:spPr bwMode="auto">
          <a:xfrm>
            <a:off x="6932352" y="3653400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E=D</a:t>
            </a:r>
          </a:p>
        </p:txBody>
      </p:sp>
      <p:sp>
        <p:nvSpPr>
          <p:cNvPr id="179" name="Rectangle 16"/>
          <p:cNvSpPr>
            <a:spLocks noChangeArrowheads="1"/>
          </p:cNvSpPr>
          <p:nvPr/>
        </p:nvSpPr>
        <p:spPr bwMode="auto">
          <a:xfrm>
            <a:off x="6932352" y="4210392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E=(D)</a:t>
            </a:r>
          </a:p>
        </p:txBody>
      </p:sp>
      <p:sp>
        <p:nvSpPr>
          <p:cNvPr id="180" name="Rectangle 16"/>
          <p:cNvSpPr>
            <a:spLocks noChangeArrowheads="1"/>
          </p:cNvSpPr>
          <p:nvPr/>
        </p:nvSpPr>
        <p:spPr bwMode="auto">
          <a:xfrm>
            <a:off x="6932352" y="4767384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</a:t>
            </a:r>
          </a:p>
        </p:txBody>
      </p:sp>
      <p:sp>
        <p:nvSpPr>
          <p:cNvPr id="181" name="Rectangle 16"/>
          <p:cNvSpPr>
            <a:spLocks noChangeArrowheads="1"/>
          </p:cNvSpPr>
          <p:nvPr/>
        </p:nvSpPr>
        <p:spPr bwMode="auto">
          <a:xfrm>
            <a:off x="6932352" y="5324376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E=(PC)+D</a:t>
            </a:r>
          </a:p>
        </p:txBody>
      </p:sp>
      <p:sp>
        <p:nvSpPr>
          <p:cNvPr id="182" name="Rectangle 16"/>
          <p:cNvSpPr>
            <a:spLocks noChangeArrowheads="1"/>
          </p:cNvSpPr>
          <p:nvPr/>
        </p:nvSpPr>
        <p:spPr bwMode="auto">
          <a:xfrm>
            <a:off x="6932352" y="5881369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E=(R)+D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273460" y="1914866"/>
            <a:ext cx="4467551" cy="493106"/>
            <a:chOff x="721910" y="2043113"/>
            <a:chExt cx="3863081" cy="4222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2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rgbClr val="00B0F0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</a:p>
          </p:txBody>
        </p:sp>
        <p:sp>
          <p:nvSpPr>
            <p:cNvPr id="174" name="Rectangle 18"/>
            <p:cNvSpPr>
              <a:spLocks noChangeArrowheads="1"/>
            </p:cNvSpPr>
            <p:nvPr/>
          </p:nvSpPr>
          <p:spPr bwMode="auto">
            <a:xfrm>
              <a:off x="2671159" y="2043114"/>
              <a:ext cx="1913832" cy="422275"/>
            </a:xfrm>
            <a:prstGeom prst="rect">
              <a:avLst/>
            </a:prstGeom>
            <a:solidFill>
              <a:srgbClr val="FFCC00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形式地址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32352" y="1914867"/>
            <a:ext cx="4071070" cy="493105"/>
            <a:chOff x="7301502" y="1484785"/>
            <a:chExt cx="3804370" cy="4931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5" name="Rectangle 16"/>
            <p:cNvSpPr>
              <a:spLocks noChangeArrowheads="1"/>
            </p:cNvSpPr>
            <p:nvPr/>
          </p:nvSpPr>
          <p:spPr bwMode="auto">
            <a:xfrm>
              <a:off x="8607916" y="1484785"/>
              <a:ext cx="2497956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寻址范围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ectangle 16"/>
            <p:cNvSpPr>
              <a:spLocks noChangeArrowheads="1"/>
            </p:cNvSpPr>
            <p:nvPr/>
          </p:nvSpPr>
          <p:spPr bwMode="auto">
            <a:xfrm>
              <a:off x="7301502" y="1484785"/>
              <a:ext cx="1306414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实地址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484761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5bits</a:t>
            </a:r>
          </a:p>
        </p:txBody>
      </p:sp>
      <p:sp>
        <p:nvSpPr>
          <p:cNvPr id="70" name="矩形 69"/>
          <p:cNvSpPr/>
          <p:nvPr/>
        </p:nvSpPr>
        <p:spPr>
          <a:xfrm>
            <a:off x="3592232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3bits</a:t>
            </a:r>
          </a:p>
        </p:txBody>
      </p:sp>
      <p:sp>
        <p:nvSpPr>
          <p:cNvPr id="71" name="矩形 70"/>
          <p:cNvSpPr/>
          <p:nvPr/>
        </p:nvSpPr>
        <p:spPr>
          <a:xfrm>
            <a:off x="5294517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8bits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3DAFAF6-E884-4D65-BDD7-8B32905570A0}"/>
              </a:ext>
            </a:extLst>
          </p:cNvPr>
          <p:cNvGrpSpPr/>
          <p:nvPr/>
        </p:nvGrpSpPr>
        <p:grpSpPr>
          <a:xfrm>
            <a:off x="7631351" y="1113893"/>
            <a:ext cx="3381153" cy="579957"/>
            <a:chOff x="371537" y="4732301"/>
            <a:chExt cx="2678518" cy="57995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11BFE71-7053-433C-A54B-443264DEA4B4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1FF67A-538C-463C-AFE1-648747A7A0F1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不同寻址方式的区别？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6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寻址方式举例</a:t>
            </a: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2518319" y="2355372"/>
            <a:ext cx="1081087" cy="320675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OP</a:t>
            </a: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3597819" y="2355372"/>
            <a:ext cx="865187" cy="320675"/>
          </a:xfrm>
          <a:prstGeom prst="rect">
            <a:avLst/>
          </a:prstGeom>
          <a:solidFill>
            <a:srgbClr val="FF66FF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4461419" y="2355372"/>
            <a:ext cx="865187" cy="3206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D=100</a:t>
            </a: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5758406" y="2355372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PC=1000</a:t>
            </a: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7897562" y="2355371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R</a:t>
            </a:r>
            <a:r>
              <a:rPr lang="zh-CN" altLang="en-US" b="1" baseline="-25000">
                <a:solidFill>
                  <a:srgbClr val="000000"/>
                </a:solidFill>
                <a:latin typeface="+mn-ea"/>
              </a:rPr>
              <a:t>基</a:t>
            </a:r>
            <a:r>
              <a:rPr lang="en-US" altLang="zh-CN" b="1">
                <a:solidFill>
                  <a:srgbClr val="000000"/>
                </a:solidFill>
                <a:latin typeface="+mn-ea"/>
              </a:rPr>
              <a:t>=2000 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53686" y="3065376"/>
            <a:ext cx="1441450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itchFamily="18" charset="0"/>
                <a:ea typeface="微软雅黑"/>
              </a:rPr>
              <a:t>200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79011" y="438776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500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34548" y="500212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1100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9011" y="374641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200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79011" y="3025688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555274" y="3386051"/>
            <a:ext cx="1439863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553686" y="37464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itchFamily="18" charset="0"/>
                <a:ea typeface="微软雅黑"/>
              </a:rPr>
              <a:t>500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555274" y="4067089"/>
            <a:ext cx="1439863" cy="327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zh-CN" altLang="zh-CN" b="1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553686" y="43941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800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1555274" y="4714788"/>
            <a:ext cx="1439863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553686" y="50418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100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1555274" y="5362488"/>
            <a:ext cx="1439863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350</a:t>
            </a:r>
            <a:endParaRPr lang="zh-CN" altLang="en-US" b="1" dirty="0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553686" y="5689513"/>
            <a:ext cx="1441450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en-US" altLang="zh-CN" b="1" dirty="0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555274" y="6010188"/>
            <a:ext cx="1439863" cy="368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200</a:t>
            </a:r>
            <a:endParaRPr lang="zh-CN" altLang="en-US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34548" y="6081825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2100</a:t>
            </a: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463006" y="33828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寻址方式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5758406" y="3382875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8136482" y="3382875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操作数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463006" y="37368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立即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758406" y="37368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0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136482" y="37368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100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463006" y="40972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直接</a:t>
            </a: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5758406" y="40972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</a:t>
            </a: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8136482" y="40972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463006" y="4457612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间接</a:t>
            </a: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5758406" y="4457612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</a:t>
            </a: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8136482" y="4457612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4463006" y="48163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相对</a:t>
            </a: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5758406" y="48163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8136482" y="48163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100</a:t>
            </a: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463006" y="51989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</a:t>
            </a: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5758407" y="5192625"/>
            <a:ext cx="6492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4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8138068" y="5189450"/>
            <a:ext cx="1322388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463006" y="555933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变址间址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58406" y="555933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</a:t>
            </a: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8136482" y="555933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406107" y="3382875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有效地址</a:t>
            </a: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</a:t>
            </a: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6406107" y="373688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S=D</a:t>
            </a: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6406107" y="40972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E=D=100</a:t>
            </a: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6406107" y="4457612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E=(D)=200</a:t>
            </a:r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6407693" y="4822837"/>
            <a:ext cx="1727200" cy="31105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E=(PC)+D=1100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6407694" y="51894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E=(R)+D=2100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6406107" y="555933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E=((R)+D)=200</a:t>
            </a:r>
          </a:p>
        </p:txBody>
      </p:sp>
      <p:sp>
        <p:nvSpPr>
          <p:cNvPr id="52" name="Text Box 4">
            <a:extLst>
              <a:ext uri="{FF2B5EF4-FFF2-40B4-BE49-F238E27FC236}">
                <a16:creationId xmlns:a16="http://schemas.microsoft.com/office/drawing/2014/main" id="{E4847565-FF86-4D22-AD64-02F5FB0B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00" y="541660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1102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871AF61-D237-4F19-A25B-68DB52A3ABA1}"/>
              </a:ext>
            </a:extLst>
          </p:cNvPr>
          <p:cNvSpPr/>
          <p:nvPr/>
        </p:nvSpPr>
        <p:spPr>
          <a:xfrm>
            <a:off x="858142" y="1014073"/>
            <a:ext cx="10720375" cy="103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/>
              <a:t>设某机的指令字长</a:t>
            </a:r>
            <a:r>
              <a:rPr lang="en-US" altLang="zh-CN" sz="2400" dirty="0"/>
              <a:t>16</a:t>
            </a:r>
            <a:r>
              <a:rPr lang="zh-CN" altLang="en-US" sz="2400" dirty="0"/>
              <a:t>位，格式、有关寄存器和主存内容如下，</a:t>
            </a:r>
            <a:r>
              <a:rPr lang="en-US" altLang="zh-CN" sz="2400" dirty="0"/>
              <a:t>X</a:t>
            </a:r>
            <a:r>
              <a:rPr lang="zh-CN" altLang="en-US" sz="2400" dirty="0"/>
              <a:t>为寻址方式，</a:t>
            </a:r>
            <a:r>
              <a:rPr lang="en-US" altLang="zh-CN" sz="2400" dirty="0"/>
              <a:t>D</a:t>
            </a:r>
            <a:r>
              <a:rPr lang="zh-CN" altLang="en-US" sz="2400" dirty="0"/>
              <a:t>为形式地址，请在下表中填入有效地址</a:t>
            </a:r>
            <a:r>
              <a:rPr lang="en-US" altLang="zh-CN" sz="2400" dirty="0"/>
              <a:t>E</a:t>
            </a:r>
            <a:r>
              <a:rPr lang="zh-CN" altLang="en-US" sz="2400" dirty="0"/>
              <a:t>及操作数的值。？</a:t>
            </a:r>
          </a:p>
        </p:txBody>
      </p:sp>
    </p:spTree>
    <p:extLst>
      <p:ext uri="{BB962C8B-B14F-4D97-AF65-F5344CB8AC3E}">
        <p14:creationId xmlns:p14="http://schemas.microsoft.com/office/powerpoint/2010/main" val="18590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5.4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指令系统举例（</a:t>
            </a:r>
            <a:r>
              <a:rPr lang="en-US" altLang="zh-CN" b="1" dirty="0">
                <a:latin typeface="+mj-lt"/>
              </a:rPr>
              <a:t>MIPS</a:t>
            </a:r>
            <a:r>
              <a:rPr lang="zh-CN" altLang="en-US" b="1" dirty="0">
                <a:latin typeface="+mj-lt"/>
              </a:rPr>
              <a:t>指令系统）</a:t>
            </a:r>
          </a:p>
          <a:p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86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指令分类方法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z="2600" b="1" dirty="0">
                <a:latin typeface="华文新魏" pitchFamily="2" charset="-122"/>
              </a:rPr>
              <a:t>按计算机系统的层次结构分类</a:t>
            </a:r>
            <a:endParaRPr lang="en-US" altLang="zh-CN" sz="2600" b="1" dirty="0">
              <a:latin typeface="华文新魏" pitchFamily="2" charset="-122"/>
            </a:endParaRPr>
          </a:p>
          <a:p>
            <a:pPr lvl="1" eaLnBrk="1" hangingPunct="1"/>
            <a:r>
              <a:rPr lang="zh-CN" altLang="en-US" dirty="0"/>
              <a:t>微指令、机器指令、宏指令</a:t>
            </a:r>
          </a:p>
          <a:p>
            <a:pPr eaLnBrk="1" hangingPunct="1"/>
            <a:r>
              <a:rPr lang="zh-CN" altLang="en-US" sz="2600" b="1" dirty="0"/>
              <a:t>按操作数物理位置分类</a:t>
            </a:r>
            <a:endParaRPr lang="en-US" altLang="zh-CN" sz="2600" b="1" dirty="0"/>
          </a:p>
          <a:p>
            <a:pPr lvl="1" eaLnBrk="1" hangingPunct="1">
              <a:defRPr/>
            </a:pPr>
            <a:r>
              <a:rPr lang="zh-CN" altLang="en-US" dirty="0"/>
              <a:t>存储器－存储器（</a:t>
            </a:r>
            <a:r>
              <a:rPr lang="en-US" altLang="zh-CN" dirty="0"/>
              <a:t>SS</a:t>
            </a:r>
            <a:r>
              <a:rPr lang="zh-CN" altLang="en-US" dirty="0"/>
              <a:t>）型、寄存器－寄存器（</a:t>
            </a:r>
            <a:r>
              <a:rPr lang="en-US" altLang="zh-CN" dirty="0"/>
              <a:t>RR</a:t>
            </a:r>
            <a:r>
              <a:rPr lang="zh-CN" altLang="en-US" dirty="0"/>
              <a:t>）型、寄存器－存储器（</a:t>
            </a:r>
            <a:r>
              <a:rPr lang="en-US" altLang="zh-CN" dirty="0"/>
              <a:t>RS</a:t>
            </a:r>
            <a:r>
              <a:rPr lang="zh-CN" altLang="en-US" dirty="0"/>
              <a:t>）型 </a:t>
            </a:r>
            <a:endParaRPr lang="en-US" altLang="zh-CN" dirty="0"/>
          </a:p>
          <a:p>
            <a:pPr>
              <a:defRPr/>
            </a:pPr>
            <a:r>
              <a:rPr lang="zh-CN" altLang="en-US" b="1" dirty="0">
                <a:latin typeface="华文新魏" pitchFamily="2" charset="-122"/>
              </a:rPr>
              <a:t>按指令长度分类</a:t>
            </a:r>
            <a:endParaRPr lang="en-US" altLang="zh-CN" b="1" dirty="0">
              <a:latin typeface="华文新魏" pitchFamily="2" charset="-122"/>
            </a:endParaRPr>
          </a:p>
          <a:p>
            <a:pPr lvl="1" eaLnBrk="1" hangingPunct="1">
              <a:defRPr/>
            </a:pPr>
            <a:r>
              <a:rPr lang="zh-CN" altLang="en-US" dirty="0"/>
              <a:t>定长指令，变长指令</a:t>
            </a:r>
          </a:p>
          <a:p>
            <a:pPr eaLnBrk="1" hangingPunct="1"/>
            <a:r>
              <a:rPr lang="zh-CN" altLang="en-US" sz="2600" b="1" dirty="0">
                <a:latin typeface="华文新魏" pitchFamily="2" charset="-122"/>
              </a:rPr>
              <a:t>按操作数个数分类</a:t>
            </a:r>
            <a:endParaRPr lang="en-US" altLang="zh-CN" sz="2600" b="1" dirty="0">
              <a:latin typeface="华文新魏" pitchFamily="2" charset="-122"/>
            </a:endParaRPr>
          </a:p>
          <a:p>
            <a:pPr lvl="1" eaLnBrk="1" hangingPunct="1">
              <a:defRPr/>
            </a:pPr>
            <a:r>
              <a:rPr lang="en-US" altLang="zh-CN" dirty="0"/>
              <a:t> </a:t>
            </a:r>
            <a:r>
              <a:rPr lang="zh-CN" altLang="en-US" dirty="0"/>
              <a:t>四地址、三地址、二地址、单地址、零地址</a:t>
            </a:r>
            <a:endParaRPr lang="en-US" altLang="zh-CN" dirty="0"/>
          </a:p>
          <a:p>
            <a:r>
              <a:rPr lang="zh-CN" altLang="en-US" b="1" dirty="0">
                <a:latin typeface="华文新魏" pitchFamily="2" charset="-122"/>
              </a:rPr>
              <a:t>按指令功能分类</a:t>
            </a:r>
            <a:endParaRPr lang="en-US" altLang="zh-CN" b="1" dirty="0">
              <a:latin typeface="华文新魏" pitchFamily="2" charset="-122"/>
            </a:endParaRPr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33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x86</a:t>
            </a:r>
            <a:r>
              <a:rPr lang="zh-CN" altLang="en-US" dirty="0"/>
              <a:t>指令分类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5074778" cy="5637024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b="1" dirty="0">
                <a:latin typeface="宋体" pitchFamily="2" charset="-122"/>
              </a:rPr>
              <a:t>数据传送类</a:t>
            </a:r>
          </a:p>
          <a:p>
            <a:pPr lvl="1" eaLnBrk="1" hangingPunct="1"/>
            <a:r>
              <a:rPr lang="zh-CN" altLang="en-US" sz="1900" dirty="0"/>
              <a:t>取数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TEMP    </a:t>
            </a:r>
          </a:p>
          <a:p>
            <a:pPr lvl="1" eaLnBrk="1" hangingPunct="1"/>
            <a:r>
              <a:rPr lang="zh-CN" altLang="en-US" sz="1900" dirty="0"/>
              <a:t>存数     </a:t>
            </a:r>
            <a:r>
              <a:rPr lang="en-US" altLang="zh-CN" sz="1900" dirty="0"/>
              <a:t>MOV  TEMP</a:t>
            </a:r>
            <a:r>
              <a:rPr lang="zh-CN" altLang="en-US" sz="1900" dirty="0"/>
              <a:t>，</a:t>
            </a:r>
            <a:r>
              <a:rPr lang="en-US" altLang="zh-CN" sz="1900" dirty="0"/>
              <a:t>AX</a:t>
            </a:r>
          </a:p>
          <a:p>
            <a:pPr lvl="1" eaLnBrk="1" hangingPunct="1"/>
            <a:r>
              <a:rPr lang="zh-CN" altLang="en-US" sz="1900" dirty="0"/>
              <a:t>传送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CX</a:t>
            </a:r>
          </a:p>
          <a:p>
            <a:r>
              <a:rPr lang="zh-CN" altLang="en-US" sz="2400" b="1" dirty="0">
                <a:latin typeface="宋体" pitchFamily="2" charset="-122"/>
              </a:rPr>
              <a:t>算术运算类</a:t>
            </a:r>
          </a:p>
          <a:p>
            <a:pPr lvl="1"/>
            <a:r>
              <a:rPr lang="zh-CN" altLang="en-US" sz="1900" dirty="0"/>
              <a:t>定点＋，－，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 </a:t>
            </a:r>
            <a:r>
              <a:rPr lang="zh-CN" altLang="en-US" sz="1900" dirty="0"/>
              <a:t>等</a:t>
            </a:r>
          </a:p>
          <a:p>
            <a:pPr lvl="1"/>
            <a:r>
              <a:rPr lang="zh-CN" altLang="en-US" sz="1900" dirty="0"/>
              <a:t>浮点＋，－，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</a:t>
            </a:r>
            <a:r>
              <a:rPr lang="zh-CN" altLang="en-US" sz="1900" dirty="0"/>
              <a:t>求反，求补等</a:t>
            </a:r>
          </a:p>
          <a:p>
            <a:r>
              <a:rPr lang="zh-CN" altLang="en-US" sz="2400" b="1" dirty="0">
                <a:latin typeface="宋体" pitchFamily="2" charset="-122"/>
              </a:rPr>
              <a:t>逻辑运算类</a:t>
            </a:r>
          </a:p>
          <a:p>
            <a:pPr lvl="1"/>
            <a:r>
              <a:rPr lang="en-US" altLang="zh-CN" sz="1900" dirty="0"/>
              <a:t>NOT</a:t>
            </a:r>
            <a:r>
              <a:rPr lang="zh-CN" altLang="en-US" sz="1900" dirty="0"/>
              <a:t>，</a:t>
            </a:r>
            <a:r>
              <a:rPr lang="en-US" altLang="zh-CN" sz="1900" dirty="0"/>
              <a:t>AND</a:t>
            </a:r>
            <a:r>
              <a:rPr lang="zh-CN" altLang="en-US" sz="1900" dirty="0"/>
              <a:t>，</a:t>
            </a:r>
            <a:r>
              <a:rPr lang="en-US" altLang="zh-CN" sz="1900" dirty="0"/>
              <a:t>OR</a:t>
            </a:r>
            <a:r>
              <a:rPr lang="zh-CN" altLang="en-US" sz="1900" dirty="0"/>
              <a:t>，</a:t>
            </a:r>
            <a:r>
              <a:rPr lang="en-US" altLang="zh-CN" sz="1900" dirty="0"/>
              <a:t>XOR</a:t>
            </a:r>
            <a:r>
              <a:rPr lang="zh-CN" altLang="en-US" sz="1900" dirty="0"/>
              <a:t>，</a:t>
            </a:r>
            <a:r>
              <a:rPr lang="en-US" altLang="zh-CN" sz="1900" dirty="0"/>
              <a:t>TEST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745622" y="942764"/>
            <a:ext cx="5979653" cy="514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宋体" pitchFamily="2" charset="-122"/>
              </a:rPr>
              <a:t>程序控制类</a:t>
            </a:r>
          </a:p>
          <a:p>
            <a:pPr lvl="1"/>
            <a:r>
              <a:rPr lang="zh-CN" altLang="en-US" sz="1900" dirty="0"/>
              <a:t>无条件转移 </a:t>
            </a:r>
            <a:r>
              <a:rPr lang="en-US" altLang="zh-CN" sz="1900" dirty="0"/>
              <a:t>JMP    </a:t>
            </a:r>
            <a:r>
              <a:rPr lang="zh-CN" altLang="en-US" sz="1900" dirty="0"/>
              <a:t>条件转移 </a:t>
            </a:r>
            <a:r>
              <a:rPr lang="en-US" altLang="zh-CN" sz="1900" dirty="0"/>
              <a:t>C</a:t>
            </a:r>
            <a:r>
              <a:rPr lang="zh-CN" altLang="en-US" sz="1900" dirty="0"/>
              <a:t>，</a:t>
            </a:r>
            <a:r>
              <a:rPr lang="en-US" altLang="zh-CN" sz="1900" dirty="0"/>
              <a:t>Z</a:t>
            </a:r>
            <a:r>
              <a:rPr lang="zh-CN" altLang="en-US" sz="1900" dirty="0"/>
              <a:t>，</a:t>
            </a:r>
            <a:r>
              <a:rPr lang="en-US" altLang="zh-CN" sz="1900" dirty="0"/>
              <a:t>N</a:t>
            </a:r>
            <a:r>
              <a:rPr lang="zh-CN" altLang="en-US" sz="1900" dirty="0"/>
              <a:t>，</a:t>
            </a:r>
            <a:r>
              <a:rPr lang="en-US" altLang="zh-CN" sz="1900" dirty="0"/>
              <a:t>P</a:t>
            </a:r>
            <a:r>
              <a:rPr lang="zh-CN" altLang="en-US" sz="1900" dirty="0"/>
              <a:t>，</a:t>
            </a:r>
            <a:r>
              <a:rPr lang="en-US" altLang="zh-CN" sz="1900" dirty="0"/>
              <a:t>V</a:t>
            </a:r>
          </a:p>
          <a:p>
            <a:pPr lvl="1"/>
            <a:r>
              <a:rPr lang="zh-CN" altLang="en-US" sz="1900" dirty="0"/>
              <a:t>转子程序 </a:t>
            </a:r>
            <a:r>
              <a:rPr lang="en-US" altLang="zh-CN" sz="1900" dirty="0"/>
              <a:t>JSR   </a:t>
            </a:r>
            <a:r>
              <a:rPr lang="zh-CN" altLang="en-US" sz="1900" dirty="0"/>
              <a:t>子程序返回</a:t>
            </a:r>
            <a:r>
              <a:rPr lang="en-US" altLang="zh-CN" sz="1900" dirty="0"/>
              <a:t>RET   </a:t>
            </a:r>
            <a:r>
              <a:rPr lang="zh-CN" altLang="en-US" sz="1900" dirty="0"/>
              <a:t>中断返回</a:t>
            </a:r>
            <a:r>
              <a:rPr lang="en-US" altLang="zh-CN" sz="1900" dirty="0"/>
              <a:t>IRET</a:t>
            </a:r>
          </a:p>
          <a:p>
            <a:r>
              <a:rPr lang="zh-CN" altLang="en-US" sz="2400" b="1" dirty="0">
                <a:latin typeface="宋体" pitchFamily="2" charset="-122"/>
              </a:rPr>
              <a:t>输入</a:t>
            </a:r>
            <a:r>
              <a:rPr lang="en-US" altLang="zh-CN" sz="2400" b="1" dirty="0">
                <a:latin typeface="宋体" pitchFamily="2" charset="-122"/>
              </a:rPr>
              <a:t>/</a:t>
            </a:r>
            <a:r>
              <a:rPr lang="zh-CN" altLang="en-US" sz="2400" b="1" dirty="0">
                <a:latin typeface="宋体" pitchFamily="2" charset="-122"/>
              </a:rPr>
              <a:t>输出类</a:t>
            </a:r>
          </a:p>
          <a:p>
            <a:pPr lvl="1"/>
            <a:r>
              <a:rPr lang="en-US" altLang="zh-CN" sz="1900" dirty="0"/>
              <a:t>IN  AX</a:t>
            </a:r>
            <a:r>
              <a:rPr lang="zh-CN" altLang="en-US" sz="1900" dirty="0"/>
              <a:t>，</a:t>
            </a:r>
            <a:r>
              <a:rPr lang="en-US" altLang="zh-CN" sz="1900" dirty="0"/>
              <a:t>n               OUT  n, AX</a:t>
            </a:r>
          </a:p>
          <a:p>
            <a:r>
              <a:rPr lang="zh-CN" altLang="en-US" sz="2400" b="1" dirty="0">
                <a:latin typeface="宋体" pitchFamily="2" charset="-122"/>
              </a:rPr>
              <a:t>其他类</a:t>
            </a:r>
          </a:p>
          <a:p>
            <a:pPr lvl="1"/>
            <a:r>
              <a:rPr lang="zh-CN" altLang="en-US" sz="1900" dirty="0"/>
              <a:t>标志操作：</a:t>
            </a:r>
            <a:r>
              <a:rPr lang="en-US" altLang="zh-CN" sz="1900" dirty="0"/>
              <a:t>CLC</a:t>
            </a:r>
            <a:r>
              <a:rPr lang="zh-CN" altLang="en-US" sz="1900" dirty="0"/>
              <a:t>（</a:t>
            </a:r>
            <a:r>
              <a:rPr lang="en-US" altLang="zh-CN" sz="1900" dirty="0"/>
              <a:t>clear  carry flag)</a:t>
            </a:r>
          </a:p>
          <a:p>
            <a:pPr lvl="1"/>
            <a:r>
              <a:rPr lang="en-US" altLang="zh-CN" sz="1900" dirty="0"/>
              <a:t>CLI (clear interrupt enable flag)</a:t>
            </a:r>
          </a:p>
          <a:p>
            <a:pPr lvl="1"/>
            <a:r>
              <a:rPr lang="en-US" altLang="zh-CN" sz="1900" dirty="0"/>
              <a:t>HLT</a:t>
            </a:r>
            <a:r>
              <a:rPr lang="zh-CN" altLang="en-US" sz="1900" dirty="0"/>
              <a:t>，</a:t>
            </a:r>
            <a:r>
              <a:rPr lang="en-US" altLang="zh-CN" sz="1900" dirty="0"/>
              <a:t>WAIT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68542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612029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运算指令</a:t>
            </a:r>
            <a:endParaRPr lang="en-US" altLang="zh-CN" b="1" dirty="0"/>
          </a:p>
          <a:p>
            <a:pPr lvl="1"/>
            <a:r>
              <a:rPr lang="zh-CN" altLang="en-US" dirty="0"/>
              <a:t>算术：</a:t>
            </a:r>
            <a:r>
              <a:rPr lang="en-US" altLang="zh-CN" dirty="0" err="1"/>
              <a:t>add,addi,addu,addiu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sub,subu</a:t>
            </a:r>
            <a:r>
              <a:rPr lang="en-US" altLang="zh-CN" dirty="0"/>
              <a:t>, </a:t>
            </a:r>
            <a:r>
              <a:rPr lang="en-US" altLang="zh-CN" dirty="0" err="1"/>
              <a:t>mult,multu,div,divu</a:t>
            </a:r>
            <a:r>
              <a:rPr lang="en-US" altLang="zh-CN" dirty="0"/>
              <a:t>,  </a:t>
            </a:r>
            <a:r>
              <a:rPr lang="en-US" altLang="zh-CN" dirty="0" err="1">
                <a:solidFill>
                  <a:srgbClr val="0000FF"/>
                </a:solidFill>
              </a:rPr>
              <a:t>slt,slti,sltiu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逻辑：</a:t>
            </a:r>
            <a:r>
              <a:rPr lang="en-US" altLang="zh-CN" dirty="0" err="1"/>
              <a:t>and,andi,or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ori,xor,xori,nor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移位指令：</a:t>
            </a:r>
            <a:r>
              <a:rPr lang="en-US" altLang="zh-CN" dirty="0" err="1"/>
              <a:t>sll,sllv,srl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srlv,sra,srav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b="1" dirty="0"/>
              <a:t>分支指令</a:t>
            </a:r>
            <a:endParaRPr lang="en-US" altLang="zh-CN" b="1" dirty="0"/>
          </a:p>
          <a:p>
            <a:pPr lvl="1"/>
            <a:r>
              <a:rPr lang="en-US" altLang="zh-CN" dirty="0" err="1"/>
              <a:t>beq</a:t>
            </a:r>
            <a:r>
              <a:rPr lang="zh-CN" altLang="en-US" dirty="0"/>
              <a:t>，</a:t>
            </a:r>
            <a:r>
              <a:rPr lang="en-US" altLang="zh-CN" dirty="0" err="1"/>
              <a:t>bne</a:t>
            </a:r>
            <a:r>
              <a:rPr lang="zh-CN" altLang="en-US" dirty="0"/>
              <a:t>，</a:t>
            </a:r>
            <a:r>
              <a:rPr lang="en-US" altLang="zh-CN" dirty="0" err="1"/>
              <a:t>blez</a:t>
            </a:r>
            <a:r>
              <a:rPr lang="en-US" altLang="zh-CN" dirty="0"/>
              <a:t>(&lt;=0), </a:t>
            </a:r>
            <a:r>
              <a:rPr lang="en-US" altLang="zh-CN" dirty="0" err="1"/>
              <a:t>bgez</a:t>
            </a:r>
            <a:r>
              <a:rPr lang="en-US" altLang="zh-CN" dirty="0"/>
              <a:t>(&gt;=0), </a:t>
            </a:r>
            <a:r>
              <a:rPr lang="en-US" altLang="zh-CN" dirty="0" err="1"/>
              <a:t>bltz</a:t>
            </a:r>
            <a:r>
              <a:rPr lang="en-US" altLang="zh-CN" dirty="0"/>
              <a:t>(&lt;0)</a:t>
            </a:r>
            <a:r>
              <a:rPr lang="zh-CN" altLang="en-US" dirty="0"/>
              <a:t>，</a:t>
            </a:r>
            <a:r>
              <a:rPr lang="en-US" altLang="zh-CN" dirty="0" err="1"/>
              <a:t>bgtz</a:t>
            </a:r>
            <a:r>
              <a:rPr lang="en-US" altLang="zh-CN" dirty="0"/>
              <a:t>(&gt;0)</a:t>
            </a:r>
            <a:r>
              <a:rPr lang="zh-CN" altLang="en-US" dirty="0"/>
              <a:t>，</a:t>
            </a:r>
            <a:r>
              <a:rPr lang="en-US" altLang="zh-CN" dirty="0" err="1"/>
              <a:t>jal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，</a:t>
            </a:r>
            <a:r>
              <a:rPr lang="en-US" altLang="zh-CN" dirty="0" err="1"/>
              <a:t>jr</a:t>
            </a:r>
            <a:endParaRPr lang="en-US" altLang="zh-CN" dirty="0"/>
          </a:p>
          <a:p>
            <a:r>
              <a:rPr lang="zh-CN" altLang="en-US" b="1" dirty="0"/>
              <a:t>访存指令</a:t>
            </a:r>
            <a:r>
              <a:rPr lang="en-US" altLang="zh-CN" b="1" dirty="0"/>
              <a:t>	</a:t>
            </a:r>
          </a:p>
          <a:p>
            <a:pPr lvl="1"/>
            <a:r>
              <a:rPr lang="en-US" altLang="zh-CN" dirty="0" err="1"/>
              <a:t>lw,lh,lb,sw,sh,sb</a:t>
            </a:r>
            <a:endParaRPr lang="en-US" altLang="zh-CN" dirty="0"/>
          </a:p>
          <a:p>
            <a:r>
              <a:rPr lang="zh-CN" altLang="en-US" b="1" dirty="0"/>
              <a:t>系统指令</a:t>
            </a:r>
            <a:r>
              <a:rPr lang="en-US" altLang="zh-CN" b="1" dirty="0"/>
              <a:t>	</a:t>
            </a:r>
          </a:p>
          <a:p>
            <a:pPr lvl="1"/>
            <a:r>
              <a:rPr lang="en-US" altLang="zh-CN" dirty="0" err="1"/>
              <a:t>syscall</a:t>
            </a:r>
            <a:r>
              <a:rPr lang="zh-CN" altLang="en-US" dirty="0"/>
              <a:t>，</a:t>
            </a:r>
            <a:r>
              <a:rPr lang="en-US" altLang="zh-CN" dirty="0"/>
              <a:t>break</a:t>
            </a:r>
            <a:r>
              <a:rPr lang="zh-CN" altLang="en-US" dirty="0"/>
              <a:t>，</a:t>
            </a:r>
            <a:r>
              <a:rPr lang="en-US" altLang="zh-CN" dirty="0"/>
              <a:t>sync, cache	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98240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+mj-lt"/>
              </a:rPr>
              <a:t>5.5 </a:t>
            </a:r>
            <a:r>
              <a:rPr lang="zh-CN" altLang="en-US" b="1" dirty="0">
                <a:solidFill>
                  <a:srgbClr val="C00000"/>
                </a:solidFill>
                <a:latin typeface="+mj-lt"/>
              </a:rPr>
              <a:t>指令格式设计</a:t>
            </a:r>
            <a:endParaRPr lang="en-US" altLang="zh-CN" b="1" dirty="0">
              <a:solidFill>
                <a:srgbClr val="C00000"/>
              </a:solidFill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69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3419106"/>
            <a:ext cx="10515599" cy="3014365"/>
          </a:xfrm>
        </p:spPr>
        <p:txBody>
          <a:bodyPr/>
          <a:lstStyle/>
          <a:p>
            <a:r>
              <a:rPr lang="zh-CN" altLang="en-US" dirty="0"/>
              <a:t>根据指令规模及是否支持操作码扩展，确定操作码字段长度</a:t>
            </a:r>
            <a:endParaRPr lang="en-US" altLang="zh-CN" dirty="0"/>
          </a:p>
          <a:p>
            <a:r>
              <a:rPr lang="zh-CN" altLang="en-US" dirty="0"/>
              <a:t>根据对操作数的要求确定地址码字段的个数</a:t>
            </a:r>
            <a:endParaRPr lang="en-US" altLang="zh-CN" dirty="0"/>
          </a:p>
          <a:p>
            <a:r>
              <a:rPr lang="zh-CN" altLang="en-US" dirty="0"/>
              <a:t>根据寻址方式的要求，为各地址码字段确定寻址方式字段长度</a:t>
            </a:r>
            <a:endParaRPr lang="en-US" altLang="zh-CN" dirty="0"/>
          </a:p>
          <a:p>
            <a:r>
              <a:rPr lang="zh-CN" altLang="en-US" dirty="0"/>
              <a:t>定长还是变长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364092" y="1232594"/>
            <a:ext cx="2143273" cy="771721"/>
            <a:chOff x="5884239" y="1540134"/>
            <a:chExt cx="2143273" cy="771721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71050" y="1235323"/>
            <a:ext cx="2552365" cy="766263"/>
            <a:chOff x="6891197" y="1542863"/>
            <a:chExt cx="2552365" cy="766263"/>
          </a:xfrm>
        </p:grpSpPr>
        <p:sp>
          <p:nvSpPr>
            <p:cNvPr id="32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290103" y="2004315"/>
            <a:ext cx="5829026" cy="432049"/>
            <a:chOff x="3793762" y="1942889"/>
            <a:chExt cx="5829026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8" name="矩形 37"/>
            <p:cNvSpPr/>
            <p:nvPr/>
          </p:nvSpPr>
          <p:spPr>
            <a:xfrm>
              <a:off x="3793762" y="1942890"/>
              <a:ext cx="1477019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4759286" y="2418374"/>
            <a:ext cx="4359843" cy="368961"/>
            <a:chOff x="5262945" y="2356948"/>
            <a:chExt cx="4359843" cy="368961"/>
          </a:xfrm>
        </p:grpSpPr>
        <p:grpSp>
          <p:nvGrpSpPr>
            <p:cNvPr id="45" name="组合 44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756674" y="2463239"/>
            <a:ext cx="2171546" cy="369332"/>
            <a:chOff x="5260333" y="2401813"/>
            <a:chExt cx="2171546" cy="369332"/>
          </a:xfrm>
        </p:grpSpPr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1" name="Group 62"/>
            <p:cNvGrpSpPr>
              <a:grpSpLocks/>
            </p:cNvGrpSpPr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52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3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955419" y="2468654"/>
            <a:ext cx="2165195" cy="369332"/>
            <a:chOff x="7459078" y="2407228"/>
            <a:chExt cx="2165195" cy="369332"/>
          </a:xfrm>
        </p:grpSpPr>
        <p:sp>
          <p:nvSpPr>
            <p:cNvPr id="55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6" name="Group 62"/>
            <p:cNvGrpSpPr>
              <a:grpSpLocks/>
            </p:cNvGrpSpPr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57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8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0850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925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1. </a:t>
            </a:r>
            <a:r>
              <a:rPr lang="zh-CN" altLang="en-US" dirty="0"/>
              <a:t>字长</a:t>
            </a:r>
            <a:r>
              <a:rPr lang="en-US" altLang="zh-CN" dirty="0"/>
              <a:t>16</a:t>
            </a:r>
            <a:r>
              <a:rPr lang="zh-CN" altLang="en-US" dirty="0"/>
              <a:t>位，主存</a:t>
            </a:r>
            <a:r>
              <a:rPr lang="en-US" altLang="zh-CN" dirty="0"/>
              <a:t>64K</a:t>
            </a:r>
            <a:r>
              <a:rPr lang="zh-CN" altLang="en-US" dirty="0"/>
              <a:t>，指令单字长单地址，</a:t>
            </a:r>
            <a:r>
              <a:rPr lang="en-US" altLang="zh-CN" dirty="0"/>
              <a:t>80</a:t>
            </a:r>
            <a:r>
              <a:rPr lang="zh-CN" altLang="en-US" dirty="0"/>
              <a:t>条指令。寻址方式有直接、间接、相对、变址。请设计指令格式。</a:t>
            </a: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62467" y="2502799"/>
            <a:ext cx="11100798" cy="1973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80</a:t>
            </a:r>
            <a:r>
              <a:rPr lang="zh-CN" altLang="en-US" sz="2400" dirty="0"/>
              <a:t>条指令     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OP</a:t>
            </a:r>
            <a:r>
              <a:rPr lang="zh-CN" altLang="en-US" sz="2400" dirty="0"/>
              <a:t>字段需</a:t>
            </a:r>
            <a:r>
              <a:rPr lang="en-US" altLang="zh-CN" sz="2400" dirty="0"/>
              <a:t>7</a:t>
            </a:r>
            <a:r>
              <a:rPr lang="zh-CN" altLang="en-US" sz="2400" dirty="0"/>
              <a:t>位 </a:t>
            </a:r>
            <a:r>
              <a:rPr lang="en-US" altLang="zh-CN" sz="2400" dirty="0"/>
              <a:t>( 2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=128 )</a:t>
            </a:r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4</a:t>
            </a:r>
            <a:r>
              <a:rPr lang="zh-CN" altLang="en-US" sz="2400" dirty="0"/>
              <a:t>种寻址方式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</a:t>
            </a:r>
            <a:r>
              <a:rPr lang="zh-CN" altLang="en-US" sz="2400" dirty="0"/>
              <a:t>寻址方式位需</a:t>
            </a:r>
            <a:r>
              <a:rPr lang="en-US" altLang="zh-CN" sz="2400" dirty="0"/>
              <a:t>2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 dirty="0"/>
              <a:t>单字长单地址</a:t>
            </a:r>
            <a:r>
              <a:rPr lang="en-US" altLang="zh-CN" sz="2400" dirty="0"/>
              <a:t> 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zh-CN" altLang="en-US" sz="2400" dirty="0">
                <a:sym typeface="Symbol" panose="05050102010706020507" pitchFamily="18" charset="2"/>
              </a:rPr>
              <a:t>地址码长度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dirty="0"/>
              <a:t>16-7-2 =7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 marL="0" indent="0">
              <a:lnSpc>
                <a:spcPct val="135000"/>
              </a:lnSpc>
              <a:spcBef>
                <a:spcPct val="50000"/>
              </a:spcBef>
              <a:buNone/>
            </a:pPr>
            <a:endParaRPr lang="zh-CN" altLang="en-US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endParaRPr lang="zh-CN" altLang="en-US" sz="2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2640978" y="5126798"/>
            <a:ext cx="6636771" cy="432049"/>
            <a:chOff x="2883379" y="3234045"/>
            <a:chExt cx="6636771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2883379" y="3234046"/>
              <a:ext cx="2817430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OP(7)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698773" y="3234045"/>
              <a:ext cx="3821377" cy="432048"/>
              <a:chOff x="6098879" y="1335507"/>
              <a:chExt cx="3232487" cy="43204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948114" y="1335507"/>
                <a:ext cx="2383252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A(7)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098879" y="1335507"/>
                <a:ext cx="846244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Mode(2)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386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70"/>
          <p:cNvSpPr/>
          <p:nvPr/>
        </p:nvSpPr>
        <p:spPr>
          <a:xfrm>
            <a:off x="487822" y="942764"/>
            <a:ext cx="11250088" cy="2257636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2845465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例</a:t>
            </a:r>
            <a:r>
              <a:rPr lang="en-US" altLang="zh-CN" sz="2400" b="1" dirty="0"/>
              <a:t>2. </a:t>
            </a:r>
            <a:r>
              <a:rPr lang="zh-CN" altLang="en-US" sz="2400" dirty="0"/>
              <a:t>某机字长</a:t>
            </a:r>
            <a:r>
              <a:rPr lang="en-US" altLang="zh-CN" sz="2400" dirty="0"/>
              <a:t>32</a:t>
            </a:r>
            <a:r>
              <a:rPr lang="zh-CN" altLang="en-US" sz="2400" dirty="0"/>
              <a:t>位，采用三地址指令，支持</a:t>
            </a:r>
            <a:r>
              <a:rPr lang="en-US" altLang="zh-CN" sz="2400" dirty="0"/>
              <a:t>8</a:t>
            </a:r>
            <a:r>
              <a:rPr lang="zh-CN" altLang="en-US" sz="2400" dirty="0"/>
              <a:t>种寻址操作，完成</a:t>
            </a:r>
            <a:r>
              <a:rPr lang="en-US" altLang="zh-CN" sz="2400" dirty="0"/>
              <a:t>60</a:t>
            </a:r>
            <a:r>
              <a:rPr lang="zh-CN" altLang="en-US" sz="2400" dirty="0"/>
              <a:t>种操作，各寻址方式均可在</a:t>
            </a:r>
            <a:r>
              <a:rPr lang="en-US" altLang="zh-CN" sz="2400" dirty="0"/>
              <a:t>2K</a:t>
            </a:r>
            <a:r>
              <a:rPr lang="zh-CN" altLang="en-US" sz="2400" dirty="0"/>
              <a:t>主存范围内取得操作数，并可在</a:t>
            </a:r>
            <a:r>
              <a:rPr lang="en-US" altLang="zh-CN" sz="2400" dirty="0"/>
              <a:t>1K</a:t>
            </a:r>
            <a:r>
              <a:rPr lang="zh-CN" altLang="en-US" sz="2400" dirty="0"/>
              <a:t>范围内保存运算结果。问应采用什么样的指令格式？指令字长最少应为多少位？执行一条直接寻址模式指令最多要访问多少次主存？</a:t>
            </a:r>
          </a:p>
          <a:p>
            <a:pPr lvl="1"/>
            <a:endParaRPr lang="zh-CN" altLang="en-US" sz="1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F67BE7-65B9-426B-89B8-88816F1A5419}"/>
              </a:ext>
            </a:extLst>
          </p:cNvPr>
          <p:cNvGrpSpPr/>
          <p:nvPr/>
        </p:nvGrpSpPr>
        <p:grpSpPr>
          <a:xfrm>
            <a:off x="1532777" y="3588174"/>
            <a:ext cx="9943579" cy="1220715"/>
            <a:chOff x="1532777" y="3588174"/>
            <a:chExt cx="9943579" cy="1220715"/>
          </a:xfrm>
        </p:grpSpPr>
        <p:grpSp>
          <p:nvGrpSpPr>
            <p:cNvPr id="12" name="组合 11"/>
            <p:cNvGrpSpPr/>
            <p:nvPr/>
          </p:nvGrpSpPr>
          <p:grpSpPr>
            <a:xfrm>
              <a:off x="1532777" y="3958841"/>
              <a:ext cx="8824204" cy="433607"/>
              <a:chOff x="3894493" y="1942889"/>
              <a:chExt cx="7784244" cy="43360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矩形 12"/>
              <p:cNvSpPr/>
              <p:nvPr/>
            </p:nvSpPr>
            <p:spPr>
              <a:xfrm>
                <a:off x="3894493" y="1942890"/>
                <a:ext cx="137628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262946" y="1942889"/>
                <a:ext cx="6415791" cy="433607"/>
                <a:chOff x="5730213" y="1335507"/>
                <a:chExt cx="5427090" cy="433607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8247421" y="1335507"/>
                  <a:ext cx="1170765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A2</a:t>
                  </a: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7578620" y="1335507"/>
                  <a:ext cx="68199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359738" y="1335507"/>
                  <a:ext cx="1216671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A1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5730213" y="1335507"/>
                  <a:ext cx="629525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0086987" y="1337066"/>
                  <a:ext cx="1070316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A3</a:t>
                  </a: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9416920" y="1337066"/>
                  <a:ext cx="67006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3083103" y="4397605"/>
              <a:ext cx="4940283" cy="369778"/>
              <a:chOff x="4813061" y="2355943"/>
              <a:chExt cx="4139139" cy="36977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813061" y="2355943"/>
                <a:ext cx="2079033" cy="362546"/>
                <a:chOff x="4813061" y="2355943"/>
                <a:chExt cx="2079033" cy="362546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4813061" y="2363175"/>
                  <a:ext cx="0" cy="3376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6892094" y="2355943"/>
                  <a:ext cx="0" cy="36254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直接连接符 20"/>
              <p:cNvCxnSpPr/>
              <p:nvPr/>
            </p:nvCxnSpPr>
            <p:spPr>
              <a:xfrm>
                <a:off x="8952200" y="2363175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3094878" y="4439557"/>
              <a:ext cx="2461597" cy="369332"/>
              <a:chOff x="5260333" y="2401814"/>
              <a:chExt cx="2171546" cy="369332"/>
            </a:xfrm>
          </p:grpSpPr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6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7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8" name="直接连接符 37"/>
            <p:cNvCxnSpPr/>
            <p:nvPr/>
          </p:nvCxnSpPr>
          <p:spPr>
            <a:xfrm>
              <a:off x="10356981" y="4397217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8031007" y="4422606"/>
              <a:ext cx="2317906" cy="369332"/>
              <a:chOff x="7459078" y="2397897"/>
              <a:chExt cx="2165195" cy="369332"/>
            </a:xfrm>
          </p:grpSpPr>
          <p:sp>
            <p:nvSpPr>
              <p:cNvPr id="42" name="Rectangle 14"/>
              <p:cNvSpPr>
                <a:spLocks noChangeArrowheads="1"/>
              </p:cNvSpPr>
              <p:nvPr/>
            </p:nvSpPr>
            <p:spPr bwMode="auto">
              <a:xfrm>
                <a:off x="7721650" y="2397897"/>
                <a:ext cx="163719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目的操作数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3" name="Group 62"/>
              <p:cNvGrpSpPr>
                <a:grpSpLocks/>
              </p:cNvGrpSpPr>
              <p:nvPr/>
            </p:nvGrpSpPr>
            <p:grpSpPr bwMode="auto">
              <a:xfrm>
                <a:off x="7459078" y="2575286"/>
                <a:ext cx="2165195" cy="4032"/>
                <a:chOff x="816" y="2496"/>
                <a:chExt cx="4432" cy="4032"/>
              </a:xfrm>
            </p:grpSpPr>
            <p:sp>
              <p:nvSpPr>
                <p:cNvPr id="44" name="Line 63"/>
                <p:cNvSpPr>
                  <a:spLocks noChangeShapeType="1"/>
                </p:cNvSpPr>
                <p:nvPr/>
              </p:nvSpPr>
              <p:spPr bwMode="auto">
                <a:xfrm>
                  <a:off x="4332" y="6528"/>
                  <a:ext cx="9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93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55" name="TextBox 11"/>
            <p:cNvSpPr txBox="1"/>
            <p:nvPr/>
          </p:nvSpPr>
          <p:spPr>
            <a:xfrm>
              <a:off x="1777668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7" name="TextBox 11"/>
            <p:cNvSpPr txBox="1"/>
            <p:nvPr/>
          </p:nvSpPr>
          <p:spPr>
            <a:xfrm>
              <a:off x="296083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8" name="TextBox 11"/>
            <p:cNvSpPr txBox="1"/>
            <p:nvPr/>
          </p:nvSpPr>
          <p:spPr>
            <a:xfrm>
              <a:off x="10333491" y="4030116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47bits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561343" y="4428363"/>
              <a:ext cx="2461597" cy="369332"/>
              <a:chOff x="5260333" y="2401814"/>
              <a:chExt cx="2171546" cy="369332"/>
            </a:xfrm>
          </p:grpSpPr>
          <p:sp>
            <p:nvSpPr>
              <p:cNvPr id="61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2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63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65" name="TextBox 11"/>
            <p:cNvSpPr txBox="1"/>
            <p:nvPr/>
          </p:nvSpPr>
          <p:spPr>
            <a:xfrm>
              <a:off x="4171496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6" name="TextBox 11"/>
            <p:cNvSpPr txBox="1"/>
            <p:nvPr/>
          </p:nvSpPr>
          <p:spPr>
            <a:xfrm>
              <a:off x="5400819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7" name="TextBox 11"/>
            <p:cNvSpPr txBox="1"/>
            <p:nvPr/>
          </p:nvSpPr>
          <p:spPr>
            <a:xfrm>
              <a:off x="661148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8" name="TextBox 11"/>
            <p:cNvSpPr txBox="1"/>
            <p:nvPr/>
          </p:nvSpPr>
          <p:spPr>
            <a:xfrm>
              <a:off x="785946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9" name="TextBox 11"/>
            <p:cNvSpPr txBox="1"/>
            <p:nvPr/>
          </p:nvSpPr>
          <p:spPr>
            <a:xfrm>
              <a:off x="901414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C00000"/>
                  </a:solidFill>
                  <a:latin typeface="Arial" pitchFamily="34" charset="0"/>
                  <a:ea typeface="华文细黑" pitchFamily="2" charset="-122"/>
                </a:rPr>
                <a:t>10bits</a:t>
              </a:r>
              <a:endParaRPr lang="zh-CN" altLang="en-US" sz="2000" b="1" kern="0" dirty="0">
                <a:solidFill>
                  <a:srgbClr val="C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sp>
        <p:nvSpPr>
          <p:cNvPr id="70" name="内容占位符 2"/>
          <p:cNvSpPr txBox="1">
            <a:spLocks/>
          </p:cNvSpPr>
          <p:nvPr/>
        </p:nvSpPr>
        <p:spPr>
          <a:xfrm>
            <a:off x="692398" y="5142104"/>
            <a:ext cx="11100798" cy="129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47</a:t>
            </a:r>
            <a:r>
              <a:rPr lang="zh-CN" altLang="en-US" sz="2400" dirty="0"/>
              <a:t>位指令字需占用</a:t>
            </a:r>
            <a:r>
              <a:rPr lang="en-US" altLang="zh-CN" sz="2400" dirty="0"/>
              <a:t>2</a:t>
            </a:r>
            <a:r>
              <a:rPr lang="zh-CN" altLang="en-US" sz="2400" dirty="0"/>
              <a:t>个存储字，取指需访存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</a:t>
            </a:r>
            <a:endParaRPr lang="en-US" altLang="zh-CN" sz="2400" dirty="0"/>
          </a:p>
          <a:p>
            <a:r>
              <a:rPr lang="zh-CN" altLang="en-US" sz="2400" dirty="0"/>
              <a:t>取源操作数访存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次，写结果</a:t>
            </a:r>
            <a:r>
              <a:rPr lang="en-US" altLang="zh-CN" sz="2400" dirty="0"/>
              <a:t>1</a:t>
            </a:r>
            <a:r>
              <a:rPr lang="zh-CN" altLang="en-US" sz="2400" dirty="0"/>
              <a:t>次，共</a:t>
            </a:r>
            <a:r>
              <a:rPr lang="en-US" altLang="zh-CN" sz="2400" dirty="0"/>
              <a:t>5</a:t>
            </a:r>
            <a:r>
              <a:rPr lang="zh-CN" altLang="en-US" sz="2400" dirty="0"/>
              <a:t>次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381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310089" cy="617641"/>
          </a:xfrm>
        </p:spPr>
        <p:txBody>
          <a:bodyPr/>
          <a:lstStyle/>
          <a:p>
            <a:r>
              <a:rPr lang="en-US" altLang="zh-CN"/>
              <a:t>32</a:t>
            </a:r>
            <a:r>
              <a:rPr lang="zh-CN" altLang="en-US"/>
              <a:t>个</a:t>
            </a:r>
            <a:r>
              <a:rPr lang="en-US" altLang="zh-CN"/>
              <a:t>MIPS</a:t>
            </a:r>
            <a:r>
              <a:rPr lang="zh-CN" altLang="en-US"/>
              <a:t>寄存器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7822" y="907154"/>
          <a:ext cx="7265523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助记符</a:t>
                      </a:r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释义</a:t>
                      </a:r>
                    </a:p>
                  </a:txBody>
                  <a:tcPr marL="110425" marR="110425" marT="55307" marB="553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87822" y="1307515"/>
          <a:ext cx="726552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$zero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固定值为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   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硬件置位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487691" y="1733026"/>
          <a:ext cx="727517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0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$at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汇编器保留，临时变量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87678" y="2158537"/>
          <a:ext cx="726566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4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2~3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$v0~$v1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函数调用返回值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487678" y="2584048"/>
          <a:ext cx="726567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4~7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$a0~$a3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个函数调用参数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346953"/>
              </p:ext>
            </p:extLst>
          </p:nvPr>
        </p:nvGraphicFramePr>
        <p:xfrm>
          <a:off x="487665" y="3009559"/>
          <a:ext cx="7256160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8~15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$t0~$t7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暂存寄存器，调用者按需保存</a:t>
                      </a: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45482"/>
              </p:ext>
            </p:extLst>
          </p:nvPr>
        </p:nvGraphicFramePr>
        <p:xfrm>
          <a:off x="487652" y="3435070"/>
          <a:ext cx="726569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16~23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$s0~$s7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save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寄存器，被调用者按需保存</a:t>
                      </a:r>
                      <a:endParaRPr lang="zh-CN" altLang="en-US" sz="18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487639" y="3860581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24~25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$t8~$t9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暂存寄存器，同上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60463"/>
              </p:ext>
            </p:extLst>
          </p:nvPr>
        </p:nvGraphicFramePr>
        <p:xfrm>
          <a:off x="487678" y="4286092"/>
          <a:ext cx="726566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$k0~$k1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操作系统保留，中断异常处理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487666" y="4711603"/>
          <a:ext cx="7265684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gp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全局指针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(Global Pointer)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487653" y="5137114"/>
          <a:ext cx="7265697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sp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堆栈指针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(Stack Pointer)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487639" y="5562625"/>
          <a:ext cx="726570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6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fp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帧指针   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(Frame Pointer)</a:t>
                      </a: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87638" y="5988132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2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ra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函数返回地址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(Return Address)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7858567" y="3829585"/>
            <a:ext cx="3952434" cy="267885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位通用寄存器</a:t>
            </a:r>
            <a:r>
              <a:rPr lang="en-US" altLang="zh-CN" sz="2000" b="1" dirty="0"/>
              <a:t>$0~$31</a:t>
            </a:r>
          </a:p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位单精度浮点寄存器</a:t>
            </a:r>
            <a:r>
              <a:rPr lang="en-US" altLang="zh-CN" sz="2000" b="1" dirty="0"/>
              <a:t>f</a:t>
            </a:r>
            <a:r>
              <a:rPr lang="en-US" altLang="zh-CN" sz="2000" b="1" baseline="-5000" dirty="0"/>
              <a:t>0</a:t>
            </a:r>
            <a:r>
              <a:rPr lang="en-US" altLang="zh-CN" sz="2000" b="1" dirty="0"/>
              <a:t>-f</a:t>
            </a:r>
            <a:r>
              <a:rPr lang="en-US" altLang="zh-CN" sz="2000" b="1" baseline="-5000" dirty="0"/>
              <a:t>31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位乘、商寄存器 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i</a:t>
            </a:r>
            <a:r>
              <a:rPr lang="zh-CN" altLang="en-US" sz="2000" b="1" baseline="-5000" dirty="0"/>
              <a:t> 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L</a:t>
            </a:r>
            <a:r>
              <a:rPr lang="en-US" altLang="zh-CN" sz="2000" b="1" baseline="-25000" dirty="0"/>
              <a:t>0</a:t>
            </a:r>
          </a:p>
          <a:p>
            <a:r>
              <a:rPr lang="zh-CN" altLang="en-US" sz="2000" b="1" dirty="0"/>
              <a:t>程序寄存器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是单独的寄存器</a:t>
            </a:r>
            <a:endParaRPr lang="en-US" altLang="zh-CN" sz="2000" b="1" dirty="0"/>
          </a:p>
          <a:p>
            <a:r>
              <a:rPr lang="zh-CN" altLang="en-US" sz="2000" b="1" dirty="0">
                <a:solidFill>
                  <a:srgbClr val="C00000"/>
                </a:solidFill>
              </a:rPr>
              <a:t>无程序状态寄存器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en-US" altLang="zh-CN" sz="2000" b="1" dirty="0"/>
              <a:t>RISC-V</a:t>
            </a:r>
            <a:r>
              <a:rPr lang="zh-CN" altLang="en-US" sz="2000" b="1" dirty="0"/>
              <a:t>也有类似的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个寄存器设置</a:t>
            </a:r>
            <a:endParaRPr lang="en-US" altLang="zh-CN" sz="2000" b="1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DC5C0CB-9299-49CC-8C78-7E18AB36F524}"/>
              </a:ext>
            </a:extLst>
          </p:cNvPr>
          <p:cNvGrpSpPr/>
          <p:nvPr/>
        </p:nvGrpSpPr>
        <p:grpSpPr>
          <a:xfrm>
            <a:off x="7217721" y="1750106"/>
            <a:ext cx="4301179" cy="777965"/>
            <a:chOff x="571368" y="4534293"/>
            <a:chExt cx="2672205" cy="77796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1669569-1373-40B1-8A21-86E0289E00C3}"/>
                </a:ext>
              </a:extLst>
            </p:cNvPr>
            <p:cNvSpPr/>
            <p:nvPr/>
          </p:nvSpPr>
          <p:spPr>
            <a:xfrm>
              <a:off x="747312" y="4732301"/>
              <a:ext cx="2313745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8831701-4DAB-43F3-9ED8-74ECB5BFCE63}"/>
                </a:ext>
              </a:extLst>
            </p:cNvPr>
            <p:cNvSpPr/>
            <p:nvPr/>
          </p:nvSpPr>
          <p:spPr>
            <a:xfrm>
              <a:off x="571368" y="4534293"/>
              <a:ext cx="26722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中断异常时寄存器如何保存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32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671432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991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3. </a:t>
            </a:r>
            <a:r>
              <a:rPr lang="zh-CN" altLang="en-US" dirty="0"/>
              <a:t>分析以下指令格式及寻址方式特点？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37112" y="3560738"/>
            <a:ext cx="11100798" cy="3089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</a:t>
            </a:r>
            <a:r>
              <a:rPr lang="zh-CN" altLang="en-US" sz="2000" dirty="0"/>
              <a:t>）二地址指令；</a:t>
            </a:r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）操作码可指定</a:t>
            </a:r>
            <a:r>
              <a:rPr lang="en-US" altLang="zh-CN" sz="2000" dirty="0"/>
              <a:t>16</a:t>
            </a:r>
            <a:r>
              <a:rPr lang="zh-CN" altLang="en-US" sz="2000" dirty="0"/>
              <a:t>条指令；</a:t>
            </a:r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）源和目的均有</a:t>
            </a:r>
            <a:r>
              <a:rPr lang="en-US" altLang="zh-CN" sz="2000" dirty="0"/>
              <a:t>8</a:t>
            </a:r>
            <a:r>
              <a:rPr lang="zh-CN" altLang="en-US" sz="2000" dirty="0"/>
              <a:t>种寻址方式；</a:t>
            </a:r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）源地址寄存器和目的地址寄存器均有</a:t>
            </a:r>
            <a:r>
              <a:rPr lang="en-US" altLang="zh-CN" sz="2000" dirty="0"/>
              <a:t>8</a:t>
            </a:r>
            <a:r>
              <a:rPr lang="zh-CN" altLang="en-US" sz="2000" dirty="0"/>
              <a:t>个；</a:t>
            </a:r>
          </a:p>
          <a:p>
            <a:r>
              <a:rPr lang="en-US" altLang="zh-CN" sz="2000" dirty="0"/>
              <a:t>5</a:t>
            </a:r>
            <a:r>
              <a:rPr lang="zh-CN" altLang="en-US" sz="2000" dirty="0"/>
              <a:t>）可寻址范围</a:t>
            </a:r>
            <a:r>
              <a:rPr lang="zh-CN" altLang="en-US" sz="2000"/>
              <a:t>为</a:t>
            </a:r>
            <a:r>
              <a:rPr lang="en-US" altLang="zh-CN" sz="2000"/>
              <a:t>1~64K</a:t>
            </a:r>
            <a:r>
              <a:rPr lang="zh-CN" altLang="en-US" sz="2000"/>
              <a:t>（与机器字长有关）</a:t>
            </a:r>
            <a:endParaRPr lang="en-US" altLang="zh-CN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749558" y="2369974"/>
            <a:ext cx="6332248" cy="432049"/>
            <a:chOff x="4108085" y="1942889"/>
            <a:chExt cx="5514703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矩形 13"/>
            <p:cNvSpPr/>
            <p:nvPr/>
          </p:nvSpPr>
          <p:spPr>
            <a:xfrm>
              <a:off x="4108085" y="1942890"/>
              <a:ext cx="116269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075624" y="2791696"/>
            <a:ext cx="5006182" cy="381068"/>
            <a:chOff x="5262945" y="2363363"/>
            <a:chExt cx="5006182" cy="381068"/>
          </a:xfrm>
        </p:grpSpPr>
        <p:grpSp>
          <p:nvGrpSpPr>
            <p:cNvPr id="21" name="组合 20"/>
            <p:cNvGrpSpPr/>
            <p:nvPr/>
          </p:nvGrpSpPr>
          <p:grpSpPr>
            <a:xfrm>
              <a:off x="5262945" y="2363363"/>
              <a:ext cx="2506090" cy="362546"/>
              <a:chOff x="5262945" y="2363363"/>
              <a:chExt cx="2506090" cy="362546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69035" y="2363363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21"/>
            <p:cNvCxnSpPr/>
            <p:nvPr/>
          </p:nvCxnSpPr>
          <p:spPr>
            <a:xfrm>
              <a:off x="10269127" y="2381885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084621" y="2834313"/>
            <a:ext cx="2488095" cy="369332"/>
            <a:chOff x="5260333" y="2401813"/>
            <a:chExt cx="2171546" cy="369332"/>
          </a:xfrm>
        </p:grpSpPr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5445909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源地址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Group 62"/>
            <p:cNvGrpSpPr>
              <a:grpSpLocks/>
            </p:cNvGrpSpPr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28" name="Line 63"/>
              <p:cNvSpPr>
                <a:spLocks noChangeShapeType="1"/>
              </p:cNvSpPr>
              <p:nvPr/>
            </p:nvSpPr>
            <p:spPr bwMode="auto">
              <a:xfrm>
                <a:off x="4087" y="-12635"/>
                <a:ext cx="117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2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590713" y="2834313"/>
            <a:ext cx="2479095" cy="369332"/>
            <a:chOff x="7459078" y="2407228"/>
            <a:chExt cx="2165195" cy="369332"/>
          </a:xfrm>
        </p:grpSpPr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7735867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目的地址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2" name="Group 62"/>
            <p:cNvGrpSpPr>
              <a:grpSpLocks/>
            </p:cNvGrpSpPr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33" name="Line 63"/>
              <p:cNvSpPr>
                <a:spLocks noChangeShapeType="1"/>
              </p:cNvSpPr>
              <p:nvPr/>
            </p:nvSpPr>
            <p:spPr bwMode="auto">
              <a:xfrm>
                <a:off x="4113" y="-2803"/>
                <a:ext cx="11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4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35" name="TextBox 11"/>
          <p:cNvSpPr txBox="1"/>
          <p:nvPr/>
        </p:nvSpPr>
        <p:spPr>
          <a:xfrm>
            <a:off x="3631205" y="2017754"/>
            <a:ext cx="557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12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6701" y="2017754"/>
            <a:ext cx="682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15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3997071" y="2017754"/>
            <a:ext cx="529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11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5037829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9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5286320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8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6271247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6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6472495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5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7444086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3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4" name="TextBox 11"/>
          <p:cNvSpPr txBox="1"/>
          <p:nvPr/>
        </p:nvSpPr>
        <p:spPr>
          <a:xfrm>
            <a:off x="773454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2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5" name="TextBox 11"/>
          <p:cNvSpPr txBox="1"/>
          <p:nvPr/>
        </p:nvSpPr>
        <p:spPr>
          <a:xfrm>
            <a:off x="871546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0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659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4. </a:t>
            </a: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源操作数</a:t>
              </a: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目的操作数</a:t>
              </a: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该指令系统最多可有多少条指令？该计算机最多有多少个通用寄存器？存储器地址寄存器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和存储器数据寄存器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至少需要多少位？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369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源操作数</a:t>
              </a: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目的操作数</a:t>
              </a: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）转移指令的目标地址范围是多少？</a:t>
            </a:r>
          </a:p>
        </p:txBody>
      </p:sp>
    </p:spTree>
    <p:extLst>
      <p:ext uri="{BB962C8B-B14F-4D97-AF65-F5344CB8AC3E}">
        <p14:creationId xmlns:p14="http://schemas.microsoft.com/office/powerpoint/2010/main" val="19560117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000" dirty="0">
                <a:solidFill>
                  <a:srgbClr val="000000"/>
                </a:solidFill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000" dirty="0">
                <a:solidFill>
                  <a:srgbClr val="000000"/>
                </a:solidFill>
              </a:rPr>
              <a:t>128KB</a:t>
            </a:r>
            <a:r>
              <a:rPr lang="zh-CN" altLang="en-US" sz="20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28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000" dirty="0"/>
          </a:p>
        </p:txBody>
      </p: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320277" y="1104897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903288" y="3897313"/>
            <a:ext cx="10499161" cy="2605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）若操作码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0010B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表示加法操作，助记符为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add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，寄存器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的编号分别为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100B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101B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，则汇编语句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add  (R4),(R5)+ 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逗号前为源操作数，逗号后为目的操作数，对应的机器码是多少？用十六进制表示。该指令执行以后，哪些寄存器和存储单元的内容会发生改变？改变后的内容是什么？</a:t>
            </a:r>
          </a:p>
        </p:txBody>
      </p:sp>
    </p:spTree>
    <p:extLst>
      <p:ext uri="{BB962C8B-B14F-4D97-AF65-F5344CB8AC3E}">
        <p14:creationId xmlns:p14="http://schemas.microsoft.com/office/powerpoint/2010/main" val="327767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149252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5. </a:t>
            </a:r>
            <a:r>
              <a:rPr lang="zh-CN" altLang="en-US" dirty="0"/>
              <a:t>设某指令系统字长位</a:t>
            </a:r>
            <a:r>
              <a:rPr lang="en-US" altLang="zh-CN" dirty="0"/>
              <a:t>16</a:t>
            </a:r>
            <a:r>
              <a:rPr lang="zh-CN" altLang="en-US" dirty="0"/>
              <a:t>位，地址码为</a:t>
            </a:r>
            <a:r>
              <a:rPr lang="en-US" altLang="zh-CN" dirty="0"/>
              <a:t>4</a:t>
            </a:r>
            <a:r>
              <a:rPr lang="zh-CN" altLang="en-US" dirty="0"/>
              <a:t>位；试设计指令格式，使该系统中有</a:t>
            </a:r>
            <a:r>
              <a:rPr lang="en-US" altLang="zh-CN" dirty="0"/>
              <a:t>11</a:t>
            </a:r>
            <a:r>
              <a:rPr lang="zh-CN" altLang="en-US" dirty="0"/>
              <a:t>条三地址指令，</a:t>
            </a:r>
            <a:r>
              <a:rPr lang="en-US" altLang="zh-CN" dirty="0"/>
              <a:t>70</a:t>
            </a:r>
            <a:r>
              <a:rPr lang="zh-CN" altLang="en-US" dirty="0"/>
              <a:t>条二地址指令和</a:t>
            </a:r>
            <a:r>
              <a:rPr lang="en-US" altLang="zh-CN" dirty="0"/>
              <a:t>150</a:t>
            </a:r>
            <a:r>
              <a:rPr lang="zh-CN" altLang="en-US" dirty="0"/>
              <a:t>条一地址指令；并指明该系统中最多还可以有多少条零地址指令。</a:t>
            </a: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6412" y="2502799"/>
            <a:ext cx="11100798" cy="3412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 dirty="0"/>
              <a:t>指令系统字长位</a:t>
            </a:r>
            <a:r>
              <a:rPr lang="en-US" altLang="zh-CN" sz="2400" dirty="0"/>
              <a:t>16</a:t>
            </a:r>
            <a:r>
              <a:rPr lang="zh-CN" altLang="en-US" sz="2400" dirty="0"/>
              <a:t>位，地址码为</a:t>
            </a:r>
            <a:r>
              <a:rPr lang="en-US" altLang="zh-CN" sz="2400" dirty="0"/>
              <a:t>4</a:t>
            </a:r>
            <a:r>
              <a:rPr lang="zh-CN" altLang="en-US" sz="2400" dirty="0"/>
              <a:t>位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OP</a:t>
            </a:r>
            <a:r>
              <a:rPr lang="zh-CN" altLang="en-US" sz="2400" dirty="0"/>
              <a:t>字段</a:t>
            </a:r>
            <a:r>
              <a:rPr lang="en-US" altLang="zh-CN" sz="2400" dirty="0"/>
              <a:t>4</a:t>
            </a:r>
            <a:r>
              <a:rPr lang="zh-CN" altLang="en-US" sz="2400" dirty="0"/>
              <a:t>位，指令格式如下：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11</a:t>
            </a:r>
            <a:r>
              <a:rPr lang="zh-CN" altLang="en-US" sz="2400" dirty="0"/>
              <a:t>条三地址指令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</a:t>
            </a:r>
            <a:r>
              <a:rPr lang="en-US" altLang="zh-CN" sz="2400" dirty="0">
                <a:solidFill>
                  <a:srgbClr val="C00000"/>
                </a:solidFill>
              </a:rPr>
              <a:t>OP</a:t>
            </a:r>
            <a:r>
              <a:rPr lang="zh-CN" altLang="en-US" sz="2400" dirty="0">
                <a:solidFill>
                  <a:srgbClr val="C00000"/>
                </a:solidFill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</a:rPr>
              <a:t>4</a:t>
            </a:r>
            <a:r>
              <a:rPr lang="zh-CN" altLang="en-US" sz="2400" dirty="0">
                <a:solidFill>
                  <a:srgbClr val="C00000"/>
                </a:solidFill>
              </a:rPr>
              <a:t>位）</a:t>
            </a:r>
            <a:r>
              <a:rPr lang="zh-CN" altLang="en-US" sz="2400" dirty="0"/>
              <a:t>，即编码为：</a:t>
            </a:r>
            <a:r>
              <a:rPr lang="en-US" altLang="zh-CN" sz="2400" dirty="0">
                <a:solidFill>
                  <a:srgbClr val="00B0F0"/>
                </a:solidFill>
              </a:rPr>
              <a:t>0000 → </a:t>
            </a:r>
            <a:r>
              <a:rPr lang="en-US" altLang="zh-CN" sz="2400" dirty="0">
                <a:solidFill>
                  <a:srgbClr val="00B050"/>
                </a:solidFill>
              </a:rPr>
              <a:t>1010</a:t>
            </a:r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70</a:t>
            </a:r>
            <a:r>
              <a:rPr lang="zh-CN" altLang="en-US" sz="2400" dirty="0"/>
              <a:t>条二地址指令</a:t>
            </a:r>
            <a:r>
              <a:rPr lang="en-US" altLang="zh-CN" sz="2400" dirty="0"/>
              <a:t>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en-US" altLang="zh-CN" sz="2400" dirty="0">
                <a:solidFill>
                  <a:srgbClr val="C00000"/>
                </a:solidFill>
              </a:rPr>
              <a:t>OP</a:t>
            </a:r>
            <a:r>
              <a:rPr lang="zh-CN" altLang="en-US" sz="2400" dirty="0">
                <a:solidFill>
                  <a:srgbClr val="C00000"/>
                </a:solidFill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</a:rPr>
              <a:t>4</a:t>
            </a:r>
            <a:r>
              <a:rPr lang="zh-CN" altLang="en-US" sz="2400" dirty="0">
                <a:solidFill>
                  <a:srgbClr val="C00000"/>
                </a:solidFill>
              </a:rPr>
              <a:t>位）</a:t>
            </a:r>
            <a:r>
              <a:rPr lang="en-US" altLang="zh-CN" sz="2400" dirty="0">
                <a:solidFill>
                  <a:srgbClr val="C00000"/>
                </a:solidFill>
              </a:rPr>
              <a:t>A1</a:t>
            </a:r>
            <a:r>
              <a:rPr lang="zh-CN" altLang="en-US" sz="2400" dirty="0"/>
              <a:t>，即编码为：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237681" y="3394497"/>
            <a:ext cx="7015882" cy="814520"/>
            <a:chOff x="2883378" y="2844232"/>
            <a:chExt cx="7015882" cy="8145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2883379" y="3234046"/>
              <a:ext cx="1629201" cy="424706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OP(4)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516936" y="3226704"/>
              <a:ext cx="1794108" cy="432048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A1(4)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0294FDD-C1B0-8C22-7B5A-ABA25EFDD089}"/>
                </a:ext>
              </a:extLst>
            </p:cNvPr>
            <p:cNvSpPr/>
            <p:nvPr/>
          </p:nvSpPr>
          <p:spPr>
            <a:xfrm>
              <a:off x="6311044" y="3226704"/>
              <a:ext cx="1794108" cy="432048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A2(4)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158C0D-9A68-3E87-FFB8-E159EDBC14E8}"/>
                </a:ext>
              </a:extLst>
            </p:cNvPr>
            <p:cNvSpPr/>
            <p:nvPr/>
          </p:nvSpPr>
          <p:spPr>
            <a:xfrm>
              <a:off x="8105152" y="3226704"/>
              <a:ext cx="1794108" cy="432048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A3(4)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3F25787-FCDF-55C3-4FBF-682B1D2CC9FE}"/>
                </a:ext>
              </a:extLst>
            </p:cNvPr>
            <p:cNvSpPr/>
            <p:nvPr/>
          </p:nvSpPr>
          <p:spPr>
            <a:xfrm>
              <a:off x="2883378" y="2844232"/>
              <a:ext cx="7015882" cy="3898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15                12  11                      8   7                      4  3                       0  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5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149252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5. </a:t>
            </a:r>
            <a:r>
              <a:rPr lang="zh-CN" altLang="en-US" dirty="0"/>
              <a:t>设某指令系统字长位</a:t>
            </a:r>
            <a:r>
              <a:rPr lang="en-US" altLang="zh-CN" dirty="0"/>
              <a:t>16</a:t>
            </a:r>
            <a:r>
              <a:rPr lang="zh-CN" altLang="en-US" dirty="0"/>
              <a:t>位，地址码为</a:t>
            </a:r>
            <a:r>
              <a:rPr lang="en-US" altLang="zh-CN" dirty="0"/>
              <a:t>4</a:t>
            </a:r>
            <a:r>
              <a:rPr lang="zh-CN" altLang="en-US" dirty="0"/>
              <a:t>位；试设计指令格式，使该系统中有</a:t>
            </a:r>
            <a:r>
              <a:rPr lang="en-US" altLang="zh-CN" dirty="0"/>
              <a:t>11</a:t>
            </a:r>
            <a:r>
              <a:rPr lang="zh-CN" altLang="en-US" dirty="0"/>
              <a:t>条三地址指令，</a:t>
            </a:r>
            <a:r>
              <a:rPr lang="en-US" altLang="zh-CN" dirty="0"/>
              <a:t>70</a:t>
            </a:r>
            <a:r>
              <a:rPr lang="zh-CN" altLang="en-US" dirty="0"/>
              <a:t>条二地址指令和</a:t>
            </a:r>
            <a:r>
              <a:rPr lang="en-US" altLang="zh-CN" dirty="0"/>
              <a:t>150</a:t>
            </a:r>
            <a:r>
              <a:rPr lang="zh-CN" altLang="en-US" dirty="0"/>
              <a:t>条一地址指令；并指明该系统中最多还可以有多少条零地址指令。</a:t>
            </a: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6412" y="2502799"/>
            <a:ext cx="11100798" cy="4097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70</a:t>
            </a:r>
            <a:r>
              <a:rPr lang="zh-CN" altLang="en-US" sz="2400" dirty="0"/>
              <a:t>条二地址指令</a:t>
            </a:r>
            <a:r>
              <a:rPr lang="en-US" altLang="zh-CN" sz="2400" dirty="0"/>
              <a:t>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en-US" altLang="zh-CN" sz="2400" dirty="0">
                <a:solidFill>
                  <a:srgbClr val="C00000"/>
                </a:solidFill>
              </a:rPr>
              <a:t>OP</a:t>
            </a:r>
            <a:r>
              <a:rPr lang="zh-CN" altLang="en-US" sz="2400" dirty="0">
                <a:solidFill>
                  <a:srgbClr val="C00000"/>
                </a:solidFill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</a:rPr>
              <a:t>4</a:t>
            </a:r>
            <a:r>
              <a:rPr lang="zh-CN" altLang="en-US" sz="2400" dirty="0">
                <a:solidFill>
                  <a:srgbClr val="C00000"/>
                </a:solidFill>
              </a:rPr>
              <a:t>位）</a:t>
            </a:r>
            <a:r>
              <a:rPr lang="en-US" altLang="zh-CN" sz="2400" dirty="0">
                <a:solidFill>
                  <a:srgbClr val="C00000"/>
                </a:solidFill>
              </a:rPr>
              <a:t>A1</a:t>
            </a:r>
            <a:r>
              <a:rPr lang="zh-CN" altLang="en-US" sz="2400" dirty="0"/>
              <a:t>，即编码为：（</a:t>
            </a:r>
            <a:r>
              <a:rPr lang="en-US" altLang="zh-CN" sz="2400" dirty="0"/>
              <a:t>64+6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50"/>
                </a:solidFill>
              </a:rPr>
              <a:t>1011</a:t>
            </a:r>
            <a:r>
              <a:rPr lang="en-US" altLang="zh-CN" sz="2200" dirty="0">
                <a:solidFill>
                  <a:srgbClr val="00B0F0"/>
                </a:solidFill>
              </a:rPr>
              <a:t>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1100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1101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1110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0000 → </a:t>
            </a:r>
            <a:r>
              <a:rPr lang="en-US" altLang="zh-CN" sz="2200" dirty="0">
                <a:solidFill>
                  <a:srgbClr val="00B050"/>
                </a:solidFill>
              </a:rPr>
              <a:t>0101</a:t>
            </a:r>
            <a:r>
              <a:rPr lang="en-US" altLang="zh-CN" sz="2200" dirty="0">
                <a:solidFill>
                  <a:srgbClr val="00B0F0"/>
                </a:solidFill>
              </a:rPr>
              <a:t>  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</p:txBody>
      </p:sp>
    </p:spTree>
    <p:extLst>
      <p:ext uri="{BB962C8B-B14F-4D97-AF65-F5344CB8AC3E}">
        <p14:creationId xmlns:p14="http://schemas.microsoft.com/office/powerpoint/2010/main" val="176173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149252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5. </a:t>
            </a:r>
            <a:r>
              <a:rPr lang="zh-CN" altLang="en-US" dirty="0"/>
              <a:t>设某指令系统字长位</a:t>
            </a:r>
            <a:r>
              <a:rPr lang="en-US" altLang="zh-CN" dirty="0"/>
              <a:t>16</a:t>
            </a:r>
            <a:r>
              <a:rPr lang="zh-CN" altLang="en-US" dirty="0"/>
              <a:t>位，地址码为</a:t>
            </a:r>
            <a:r>
              <a:rPr lang="en-US" altLang="zh-CN" dirty="0"/>
              <a:t>4</a:t>
            </a:r>
            <a:r>
              <a:rPr lang="zh-CN" altLang="en-US" dirty="0"/>
              <a:t>位；试设计指令格式，使该系统中有</a:t>
            </a:r>
            <a:r>
              <a:rPr lang="en-US" altLang="zh-CN" dirty="0"/>
              <a:t>11</a:t>
            </a:r>
            <a:r>
              <a:rPr lang="zh-CN" altLang="en-US" dirty="0"/>
              <a:t>条三地址指令，</a:t>
            </a:r>
            <a:r>
              <a:rPr lang="en-US" altLang="zh-CN" dirty="0"/>
              <a:t>70</a:t>
            </a:r>
            <a:r>
              <a:rPr lang="zh-CN" altLang="en-US" dirty="0"/>
              <a:t>条二地址指令和</a:t>
            </a:r>
            <a:r>
              <a:rPr lang="en-US" altLang="zh-CN" dirty="0"/>
              <a:t>150</a:t>
            </a:r>
            <a:r>
              <a:rPr lang="zh-CN" altLang="en-US" dirty="0"/>
              <a:t>条一地址指令；并指明该系统中最多还可以有多少条零地址指令。</a:t>
            </a: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6412" y="2502799"/>
            <a:ext cx="11250088" cy="4097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150</a:t>
            </a:r>
            <a:r>
              <a:rPr lang="zh-CN" altLang="en-US" sz="2400" dirty="0"/>
              <a:t>条一地址指令</a:t>
            </a:r>
            <a:r>
              <a:rPr lang="en-US" altLang="zh-CN" sz="2400" dirty="0"/>
              <a:t>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en-US" altLang="zh-CN" sz="2400" dirty="0">
                <a:solidFill>
                  <a:srgbClr val="C00000"/>
                </a:solidFill>
              </a:rPr>
              <a:t>OP</a:t>
            </a:r>
            <a:r>
              <a:rPr lang="zh-CN" altLang="en-US" sz="2400" dirty="0">
                <a:solidFill>
                  <a:srgbClr val="C00000"/>
                </a:solidFill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</a:rPr>
              <a:t>4</a:t>
            </a:r>
            <a:r>
              <a:rPr lang="zh-CN" altLang="en-US" sz="2400" dirty="0">
                <a:solidFill>
                  <a:srgbClr val="C00000"/>
                </a:solidFill>
              </a:rPr>
              <a:t>位）</a:t>
            </a:r>
            <a:r>
              <a:rPr lang="en-US" altLang="zh-CN" sz="2400" dirty="0">
                <a:solidFill>
                  <a:srgbClr val="C00000"/>
                </a:solidFill>
              </a:rPr>
              <a:t>A1  A2</a:t>
            </a:r>
            <a:r>
              <a:rPr lang="zh-CN" altLang="en-US" sz="2400" dirty="0"/>
              <a:t>，即编码为：（</a:t>
            </a:r>
            <a:r>
              <a:rPr lang="en-US" altLang="zh-CN" sz="2400" dirty="0"/>
              <a:t>144+6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</a:t>
            </a:r>
            <a:r>
              <a:rPr lang="en-US" altLang="zh-CN" sz="2200" dirty="0">
                <a:solidFill>
                  <a:srgbClr val="00B050"/>
                </a:solidFill>
              </a:rPr>
              <a:t>0110</a:t>
            </a:r>
            <a:r>
              <a:rPr lang="en-US" altLang="zh-CN" sz="2200" dirty="0">
                <a:solidFill>
                  <a:srgbClr val="00B0F0"/>
                </a:solidFill>
              </a:rPr>
              <a:t>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0111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1000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1001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1010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5B6B61D-67C0-9E4A-8C19-A2E45524B3E9}"/>
              </a:ext>
            </a:extLst>
          </p:cNvPr>
          <p:cNvSpPr txBox="1">
            <a:spLocks/>
          </p:cNvSpPr>
          <p:nvPr/>
        </p:nvSpPr>
        <p:spPr>
          <a:xfrm>
            <a:off x="5745622" y="3216442"/>
            <a:ext cx="5694949" cy="4097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1011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1100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1101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1110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1111 0000 → </a:t>
            </a:r>
            <a:r>
              <a:rPr lang="en-US" altLang="zh-CN" sz="2200" dirty="0">
                <a:solidFill>
                  <a:srgbClr val="00B050"/>
                </a:solidFill>
              </a:rPr>
              <a:t>0101</a:t>
            </a:r>
            <a:r>
              <a:rPr lang="en-US" altLang="zh-CN" sz="2200" dirty="0">
                <a:solidFill>
                  <a:srgbClr val="00B0F0"/>
                </a:solidFill>
              </a:rPr>
              <a:t>  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</p:txBody>
      </p:sp>
    </p:spTree>
    <p:extLst>
      <p:ext uri="{BB962C8B-B14F-4D97-AF65-F5344CB8AC3E}">
        <p14:creationId xmlns:p14="http://schemas.microsoft.com/office/powerpoint/2010/main" val="74237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149252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5. </a:t>
            </a:r>
            <a:r>
              <a:rPr lang="zh-CN" altLang="en-US" dirty="0"/>
              <a:t>设某指令系统字长位</a:t>
            </a:r>
            <a:r>
              <a:rPr lang="en-US" altLang="zh-CN" dirty="0"/>
              <a:t>16</a:t>
            </a:r>
            <a:r>
              <a:rPr lang="zh-CN" altLang="en-US" dirty="0"/>
              <a:t>位，地址码为</a:t>
            </a:r>
            <a:r>
              <a:rPr lang="en-US" altLang="zh-CN" dirty="0"/>
              <a:t>4</a:t>
            </a:r>
            <a:r>
              <a:rPr lang="zh-CN" altLang="en-US" dirty="0"/>
              <a:t>位；试设计指令格式，使该系统中有</a:t>
            </a:r>
            <a:r>
              <a:rPr lang="en-US" altLang="zh-CN" dirty="0"/>
              <a:t>11</a:t>
            </a:r>
            <a:r>
              <a:rPr lang="zh-CN" altLang="en-US" dirty="0"/>
              <a:t>条三地址指令，</a:t>
            </a:r>
            <a:r>
              <a:rPr lang="en-US" altLang="zh-CN" dirty="0"/>
              <a:t>70</a:t>
            </a:r>
            <a:r>
              <a:rPr lang="zh-CN" altLang="en-US" dirty="0"/>
              <a:t>条二地址指令和</a:t>
            </a:r>
            <a:r>
              <a:rPr lang="en-US" altLang="zh-CN" dirty="0"/>
              <a:t>150</a:t>
            </a:r>
            <a:r>
              <a:rPr lang="zh-CN" altLang="en-US" dirty="0"/>
              <a:t>条一地址指令；并指明该系统中最多还可以有多少条零地址指令。</a:t>
            </a: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6412" y="2502799"/>
            <a:ext cx="11250088" cy="4097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 dirty="0"/>
              <a:t>零地址指令</a:t>
            </a:r>
            <a:r>
              <a:rPr lang="en-US" altLang="zh-CN" sz="2400" dirty="0"/>
              <a:t>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en-US" altLang="zh-CN" sz="2400" dirty="0">
                <a:solidFill>
                  <a:srgbClr val="C00000"/>
                </a:solidFill>
              </a:rPr>
              <a:t>OP</a:t>
            </a:r>
            <a:r>
              <a:rPr lang="zh-CN" altLang="en-US" sz="2400" dirty="0">
                <a:solidFill>
                  <a:srgbClr val="C00000"/>
                </a:solidFill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</a:rPr>
              <a:t>4</a:t>
            </a:r>
            <a:r>
              <a:rPr lang="zh-CN" altLang="en-US" sz="2400" dirty="0">
                <a:solidFill>
                  <a:srgbClr val="C00000"/>
                </a:solidFill>
              </a:rPr>
              <a:t>位）</a:t>
            </a:r>
            <a:r>
              <a:rPr lang="en-US" altLang="zh-CN" sz="2400" dirty="0">
                <a:solidFill>
                  <a:srgbClr val="C00000"/>
                </a:solidFill>
              </a:rPr>
              <a:t>A1  A2  A3</a:t>
            </a:r>
            <a:r>
              <a:rPr lang="zh-CN" altLang="en-US" sz="2400" dirty="0"/>
              <a:t>，即编码为：</a:t>
            </a:r>
            <a:endParaRPr lang="en-US" altLang="zh-CN" sz="2400" dirty="0"/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1111 1111 </a:t>
            </a:r>
            <a:r>
              <a:rPr lang="en-US" altLang="zh-CN" sz="2200" dirty="0">
                <a:solidFill>
                  <a:srgbClr val="00B050"/>
                </a:solidFill>
              </a:rPr>
              <a:t>0110</a:t>
            </a:r>
            <a:r>
              <a:rPr lang="en-US" altLang="zh-CN" sz="2200" dirty="0">
                <a:solidFill>
                  <a:srgbClr val="00B0F0"/>
                </a:solidFill>
              </a:rPr>
              <a:t>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  <a:endParaRPr lang="en-US" altLang="zh-CN" sz="2200" dirty="0">
              <a:solidFill>
                <a:srgbClr val="00B0F0"/>
              </a:solidFill>
            </a:endParaRPr>
          </a:p>
          <a:p>
            <a:pPr marL="457200" lvl="1" indent="0">
              <a:lnSpc>
                <a:spcPct val="135000"/>
              </a:lnSpc>
              <a:spcBef>
                <a:spcPct val="50000"/>
              </a:spcBef>
              <a:buNone/>
            </a:pPr>
            <a:r>
              <a:rPr lang="en-US" altLang="zh-CN" sz="2200" dirty="0">
                <a:solidFill>
                  <a:srgbClr val="00B0F0"/>
                </a:solidFill>
              </a:rPr>
              <a:t>                          .</a:t>
            </a:r>
          </a:p>
          <a:p>
            <a:pPr marL="457200" lvl="1" indent="0">
              <a:lnSpc>
                <a:spcPct val="135000"/>
              </a:lnSpc>
              <a:spcBef>
                <a:spcPct val="50000"/>
              </a:spcBef>
              <a:buNone/>
            </a:pPr>
            <a:r>
              <a:rPr lang="en-US" altLang="zh-CN" sz="2200" dirty="0">
                <a:solidFill>
                  <a:srgbClr val="00B0F0"/>
                </a:solidFill>
              </a:rPr>
              <a:t>                          .</a:t>
            </a:r>
          </a:p>
          <a:p>
            <a:pPr marL="457200" lvl="1" indent="0">
              <a:lnSpc>
                <a:spcPct val="135000"/>
              </a:lnSpc>
              <a:spcBef>
                <a:spcPct val="50000"/>
              </a:spcBef>
              <a:buNone/>
            </a:pPr>
            <a:r>
              <a:rPr lang="en-US" altLang="zh-CN" sz="2200" dirty="0">
                <a:solidFill>
                  <a:srgbClr val="00B0F0"/>
                </a:solidFill>
              </a:rPr>
              <a:t>                          .</a:t>
            </a:r>
            <a:endParaRPr lang="zh-CN" altLang="en-US" sz="2200" dirty="0">
              <a:solidFill>
                <a:srgbClr val="00B0F0"/>
              </a:solidFill>
            </a:endParaRPr>
          </a:p>
          <a:p>
            <a:pPr lvl="1">
              <a:lnSpc>
                <a:spcPct val="135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00B0F0"/>
                </a:solidFill>
              </a:rPr>
              <a:t>1111 1111 1111 0000 → 1111 16</a:t>
            </a:r>
            <a:r>
              <a:rPr lang="zh-CN" altLang="en-US" sz="2200" dirty="0">
                <a:solidFill>
                  <a:srgbClr val="00B0F0"/>
                </a:solidFill>
              </a:rPr>
              <a:t>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C3C894-DE89-CA49-E2D5-95DB2519FC93}"/>
              </a:ext>
            </a:extLst>
          </p:cNvPr>
          <p:cNvSpPr txBox="1"/>
          <p:nvPr/>
        </p:nvSpPr>
        <p:spPr>
          <a:xfrm>
            <a:off x="3625516" y="4551592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10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种编码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444471-9FF6-6EF8-4104-D7A915ED43FA}"/>
              </a:ext>
            </a:extLst>
          </p:cNvPr>
          <p:cNvSpPr txBox="1"/>
          <p:nvPr/>
        </p:nvSpPr>
        <p:spPr>
          <a:xfrm>
            <a:off x="5488437" y="3945914"/>
            <a:ext cx="5960286" cy="10057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零地址指令：</a:t>
            </a:r>
            <a:r>
              <a:rPr lang="en-US" altLang="zh-CN" sz="2400" dirty="0">
                <a:solidFill>
                  <a:srgbClr val="C00000"/>
                </a:solidFill>
              </a:rPr>
              <a:t>16 × 10 = 160</a:t>
            </a:r>
            <a:r>
              <a:rPr lang="zh-CN" altLang="en-US" sz="2400" dirty="0">
                <a:solidFill>
                  <a:srgbClr val="C00000"/>
                </a:solidFill>
              </a:rPr>
              <a:t>条 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/>
              <a:t>即该系统中最多还可以有</a:t>
            </a:r>
            <a:r>
              <a:rPr lang="en-US" altLang="zh-CN" sz="2400" dirty="0"/>
              <a:t>160</a:t>
            </a:r>
            <a:r>
              <a:rPr lang="zh-CN" altLang="en-US" sz="2400" dirty="0"/>
              <a:t>条零地址指令</a:t>
            </a:r>
          </a:p>
        </p:txBody>
      </p:sp>
    </p:spTree>
    <p:extLst>
      <p:ext uri="{BB962C8B-B14F-4D97-AF65-F5344CB8AC3E}">
        <p14:creationId xmlns:p14="http://schemas.microsoft.com/office/powerpoint/2010/main" val="19418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5.6 CISC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与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RISC</a:t>
            </a: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45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指令系统发展方向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b="1" dirty="0">
                <a:latin typeface="+mn-lt"/>
              </a:rPr>
              <a:t>CISC---</a:t>
            </a:r>
            <a:r>
              <a:rPr lang="zh-CN" altLang="en-US" b="1" dirty="0">
                <a:latin typeface="+mn-lt"/>
              </a:rPr>
              <a:t>复杂指令系统计算机 </a:t>
            </a:r>
          </a:p>
          <a:p>
            <a:pPr lvl="1" eaLnBrk="1" hangingPunct="1"/>
            <a:r>
              <a:rPr lang="en-US" altLang="zh-CN" sz="2400" dirty="0">
                <a:latin typeface="+mn-lt"/>
              </a:rPr>
              <a:t>Complex Instruction System Computer</a:t>
            </a:r>
          </a:p>
          <a:p>
            <a:pPr lvl="1" eaLnBrk="1" hangingPunct="1"/>
            <a:r>
              <a:rPr kumimoji="1" lang="zh-CN" altLang="en-US" sz="2400" dirty="0">
                <a:latin typeface="+mn-lt"/>
              </a:rPr>
              <a:t>指令数量多，指令功能，复杂的计算机。</a:t>
            </a:r>
            <a:endParaRPr kumimoji="1" lang="en-US" altLang="zh-CN" sz="2400" dirty="0">
              <a:latin typeface="+mn-lt"/>
            </a:endParaRPr>
          </a:p>
          <a:p>
            <a:pPr lvl="1" eaLnBrk="1" hangingPunct="1"/>
            <a:r>
              <a:rPr kumimoji="1" lang="en-US" altLang="zh-CN" sz="2400" b="1" dirty="0">
                <a:latin typeface="+mn-lt"/>
              </a:rPr>
              <a:t>Intel X86</a:t>
            </a:r>
            <a:endParaRPr kumimoji="1" lang="zh-CN" altLang="en-US" sz="2400" b="1" dirty="0">
              <a:latin typeface="+mn-lt"/>
            </a:endParaRPr>
          </a:p>
          <a:p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RISC---</a:t>
            </a:r>
            <a:r>
              <a:rPr lang="zh-CN" altLang="en-US" b="1" dirty="0">
                <a:latin typeface="+mn-lt"/>
              </a:rPr>
              <a:t>精简指令系统计算机</a:t>
            </a:r>
          </a:p>
          <a:p>
            <a:pPr lvl="1"/>
            <a:r>
              <a:rPr lang="en-US" altLang="zh-CN" sz="2400" dirty="0">
                <a:latin typeface="+mn-lt"/>
              </a:rPr>
              <a:t>Reduced  Instruction System Computer</a:t>
            </a:r>
          </a:p>
          <a:p>
            <a:pPr lvl="1"/>
            <a:r>
              <a:rPr lang="zh-CN" altLang="en-US" sz="2400" dirty="0">
                <a:latin typeface="+mn-lt"/>
              </a:rPr>
              <a:t>指令数量少，指令功能单一的计算机。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1982</a:t>
            </a:r>
            <a:r>
              <a:rPr lang="zh-CN" altLang="en-US" sz="2400" dirty="0">
                <a:latin typeface="+mn-lt"/>
              </a:rPr>
              <a:t>年后的指令系统基本都是</a:t>
            </a:r>
            <a:r>
              <a:rPr lang="en-US" altLang="zh-CN" sz="2400" dirty="0">
                <a:latin typeface="+mn-lt"/>
              </a:rPr>
              <a:t>RISC </a:t>
            </a:r>
          </a:p>
          <a:p>
            <a:pPr lvl="1"/>
            <a:r>
              <a:rPr lang="en-US" altLang="zh-CN" sz="2400" b="1" dirty="0"/>
              <a:t>MIPS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RISC-V</a:t>
            </a:r>
          </a:p>
          <a:p>
            <a:r>
              <a:rPr lang="en-US" altLang="zh-CN" sz="2400" b="1" dirty="0"/>
              <a:t>CISC</a:t>
            </a:r>
            <a:r>
              <a:rPr lang="zh-CN" altLang="en-US" sz="2400" b="1" dirty="0"/>
              <a:t>、 </a:t>
            </a:r>
            <a:r>
              <a:rPr lang="en-US" altLang="zh-CN" sz="2400" b="1" dirty="0"/>
              <a:t>RISC</a:t>
            </a:r>
            <a:r>
              <a:rPr lang="zh-CN" altLang="en-US" sz="2400" b="1" dirty="0"/>
              <a:t>互相融合</a:t>
            </a:r>
          </a:p>
          <a:p>
            <a:pPr lvl="1"/>
            <a:endParaRPr lang="zh-CN" altLang="en-US" sz="2400" dirty="0">
              <a:latin typeface="+mn-lt"/>
            </a:endParaRP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429000"/>
            <a:ext cx="4572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组合 523"/>
          <p:cNvGrpSpPr/>
          <p:nvPr/>
        </p:nvGrpSpPr>
        <p:grpSpPr>
          <a:xfrm>
            <a:off x="2487509" y="4316458"/>
            <a:ext cx="6432960" cy="318501"/>
            <a:chOff x="687098" y="4314313"/>
            <a:chExt cx="6432960" cy="318501"/>
          </a:xfrm>
        </p:grpSpPr>
        <p:grpSp>
          <p:nvGrpSpPr>
            <p:cNvPr id="414" name="组合 413"/>
            <p:cNvGrpSpPr/>
            <p:nvPr/>
          </p:nvGrpSpPr>
          <p:grpSpPr>
            <a:xfrm>
              <a:off x="687098" y="4314313"/>
              <a:ext cx="6432960" cy="318501"/>
              <a:chOff x="654791" y="1325371"/>
              <a:chExt cx="6432960" cy="375438"/>
            </a:xfrm>
          </p:grpSpPr>
          <p:sp>
            <p:nvSpPr>
              <p:cNvPr id="41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54791" y="1325371"/>
                <a:ext cx="1043876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eeflags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7" name="TextBox 52"/>
            <p:cNvSpPr txBox="1"/>
            <p:nvPr/>
          </p:nvSpPr>
          <p:spPr>
            <a:xfrm>
              <a:off x="1676667" y="433739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标志寄存器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6" name="组合 535"/>
          <p:cNvGrpSpPr/>
          <p:nvPr/>
        </p:nvGrpSpPr>
        <p:grpSpPr>
          <a:xfrm>
            <a:off x="2859765" y="3979677"/>
            <a:ext cx="6060705" cy="322012"/>
            <a:chOff x="1059353" y="3977533"/>
            <a:chExt cx="6060705" cy="322012"/>
          </a:xfrm>
        </p:grpSpPr>
        <p:grpSp>
          <p:nvGrpSpPr>
            <p:cNvPr id="404" name="组合 403"/>
            <p:cNvGrpSpPr/>
            <p:nvPr/>
          </p:nvGrpSpPr>
          <p:grpSpPr>
            <a:xfrm>
              <a:off x="1059353" y="3977533"/>
              <a:ext cx="6060705" cy="322012"/>
              <a:chOff x="1027046" y="1321232"/>
              <a:chExt cx="6060705" cy="379577"/>
            </a:xfrm>
          </p:grpSpPr>
          <p:sp>
            <p:nvSpPr>
              <p:cNvPr id="40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eip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4" name="TextBox 52"/>
            <p:cNvSpPr txBox="1"/>
            <p:nvPr/>
          </p:nvSpPr>
          <p:spPr>
            <a:xfrm>
              <a:off x="1675903" y="402370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指令指针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5" name="组合 534"/>
          <p:cNvGrpSpPr/>
          <p:nvPr/>
        </p:nvGrpSpPr>
        <p:grpSpPr>
          <a:xfrm>
            <a:off x="2864379" y="3435921"/>
            <a:ext cx="6060705" cy="322012"/>
            <a:chOff x="1063967" y="3433777"/>
            <a:chExt cx="6060705" cy="322012"/>
          </a:xfrm>
        </p:grpSpPr>
        <p:grpSp>
          <p:nvGrpSpPr>
            <p:cNvPr id="394" name="组合 393"/>
            <p:cNvGrpSpPr/>
            <p:nvPr/>
          </p:nvGrpSpPr>
          <p:grpSpPr>
            <a:xfrm>
              <a:off x="1063967" y="3433777"/>
              <a:ext cx="6060705" cy="322012"/>
              <a:chOff x="1027046" y="1321232"/>
              <a:chExt cx="6060705" cy="379577"/>
            </a:xfrm>
          </p:grpSpPr>
          <p:sp>
            <p:nvSpPr>
              <p:cNvPr id="39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ebp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8" name="TextBox 52"/>
            <p:cNvSpPr txBox="1"/>
            <p:nvPr/>
          </p:nvSpPr>
          <p:spPr>
            <a:xfrm>
              <a:off x="1669901" y="348574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基址指针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2864379" y="3102653"/>
            <a:ext cx="6060705" cy="322012"/>
            <a:chOff x="1063967" y="3100509"/>
            <a:chExt cx="6060705" cy="322012"/>
          </a:xfrm>
        </p:grpSpPr>
        <p:grpSp>
          <p:nvGrpSpPr>
            <p:cNvPr id="384" name="组合 383"/>
            <p:cNvGrpSpPr/>
            <p:nvPr/>
          </p:nvGrpSpPr>
          <p:grpSpPr>
            <a:xfrm>
              <a:off x="1063967" y="3100509"/>
              <a:ext cx="6060705" cy="322012"/>
              <a:chOff x="1027046" y="1321232"/>
              <a:chExt cx="6060705" cy="379577"/>
            </a:xfrm>
          </p:grpSpPr>
          <p:sp>
            <p:nvSpPr>
              <p:cNvPr id="38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esp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9" name="TextBox 52"/>
            <p:cNvSpPr txBox="1"/>
            <p:nvPr/>
          </p:nvSpPr>
          <p:spPr>
            <a:xfrm>
              <a:off x="1678238" y="314760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堆栈指针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2" name="组合 521"/>
          <p:cNvGrpSpPr/>
          <p:nvPr/>
        </p:nvGrpSpPr>
        <p:grpSpPr>
          <a:xfrm>
            <a:off x="2864379" y="2769385"/>
            <a:ext cx="6060705" cy="322012"/>
            <a:chOff x="1063967" y="2767241"/>
            <a:chExt cx="6060705" cy="322012"/>
          </a:xfrm>
        </p:grpSpPr>
        <p:grpSp>
          <p:nvGrpSpPr>
            <p:cNvPr id="374" name="组合 373"/>
            <p:cNvGrpSpPr/>
            <p:nvPr/>
          </p:nvGrpSpPr>
          <p:grpSpPr>
            <a:xfrm>
              <a:off x="1063967" y="2767241"/>
              <a:ext cx="6060705" cy="322012"/>
              <a:chOff x="1027046" y="1321232"/>
              <a:chExt cx="6060705" cy="379577"/>
            </a:xfrm>
          </p:grpSpPr>
          <p:sp>
            <p:nvSpPr>
              <p:cNvPr id="37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edi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0" name="TextBox 52"/>
            <p:cNvSpPr txBox="1"/>
            <p:nvPr/>
          </p:nvSpPr>
          <p:spPr>
            <a:xfrm>
              <a:off x="1672722" y="2799316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目标变址寄存器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2864379" y="2436117"/>
            <a:ext cx="6060705" cy="322012"/>
            <a:chOff x="1063967" y="2433973"/>
            <a:chExt cx="6060705" cy="322012"/>
          </a:xfrm>
        </p:grpSpPr>
        <p:grpSp>
          <p:nvGrpSpPr>
            <p:cNvPr id="364" name="组合 363"/>
            <p:cNvGrpSpPr/>
            <p:nvPr/>
          </p:nvGrpSpPr>
          <p:grpSpPr>
            <a:xfrm>
              <a:off x="1063967" y="2433973"/>
              <a:ext cx="6060705" cy="322012"/>
              <a:chOff x="1027046" y="1321232"/>
              <a:chExt cx="6060705" cy="379577"/>
            </a:xfrm>
          </p:grpSpPr>
          <p:sp>
            <p:nvSpPr>
              <p:cNvPr id="36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esi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1" name="TextBox 52"/>
            <p:cNvSpPr txBox="1"/>
            <p:nvPr/>
          </p:nvSpPr>
          <p:spPr>
            <a:xfrm>
              <a:off x="1669901" y="247244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源变址寄存器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0" name="组合 519"/>
          <p:cNvGrpSpPr/>
          <p:nvPr/>
        </p:nvGrpSpPr>
        <p:grpSpPr>
          <a:xfrm>
            <a:off x="2864379" y="2102849"/>
            <a:ext cx="6060705" cy="322012"/>
            <a:chOff x="1063967" y="2100705"/>
            <a:chExt cx="6060705" cy="322012"/>
          </a:xfrm>
        </p:grpSpPr>
        <p:grpSp>
          <p:nvGrpSpPr>
            <p:cNvPr id="354" name="组合 353"/>
            <p:cNvGrpSpPr/>
            <p:nvPr/>
          </p:nvGrpSpPr>
          <p:grpSpPr>
            <a:xfrm>
              <a:off x="1063967" y="2100705"/>
              <a:ext cx="6060705" cy="322012"/>
              <a:chOff x="1027046" y="1321232"/>
              <a:chExt cx="6060705" cy="379577"/>
            </a:xfrm>
          </p:grpSpPr>
          <p:sp>
            <p:nvSpPr>
              <p:cNvPr id="35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ebx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2" name="TextBox 52"/>
            <p:cNvSpPr txBox="1"/>
            <p:nvPr/>
          </p:nvSpPr>
          <p:spPr>
            <a:xfrm>
              <a:off x="1656593" y="213156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基址寄存器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2864379" y="1769581"/>
            <a:ext cx="6060705" cy="322012"/>
            <a:chOff x="1063967" y="1767437"/>
            <a:chExt cx="6060705" cy="322012"/>
          </a:xfrm>
        </p:grpSpPr>
        <p:grpSp>
          <p:nvGrpSpPr>
            <p:cNvPr id="344" name="组合 343"/>
            <p:cNvGrpSpPr/>
            <p:nvPr/>
          </p:nvGrpSpPr>
          <p:grpSpPr>
            <a:xfrm>
              <a:off x="1063967" y="1767437"/>
              <a:ext cx="6060705" cy="322012"/>
              <a:chOff x="1027046" y="1321232"/>
              <a:chExt cx="6060705" cy="379577"/>
            </a:xfrm>
          </p:grpSpPr>
          <p:sp>
            <p:nvSpPr>
              <p:cNvPr id="34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edx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3" name="TextBox 52"/>
            <p:cNvSpPr txBox="1"/>
            <p:nvPr/>
          </p:nvSpPr>
          <p:spPr>
            <a:xfrm>
              <a:off x="1656592" y="1818919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数据寄存器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2864379" y="1436313"/>
            <a:ext cx="6060705" cy="322012"/>
            <a:chOff x="1063967" y="1434169"/>
            <a:chExt cx="6060705" cy="322012"/>
          </a:xfrm>
        </p:grpSpPr>
        <p:grpSp>
          <p:nvGrpSpPr>
            <p:cNvPr id="334" name="组合 333"/>
            <p:cNvGrpSpPr/>
            <p:nvPr/>
          </p:nvGrpSpPr>
          <p:grpSpPr>
            <a:xfrm>
              <a:off x="1063967" y="1434169"/>
              <a:ext cx="6060705" cy="322012"/>
              <a:chOff x="1027046" y="1321232"/>
              <a:chExt cx="6060705" cy="379577"/>
            </a:xfrm>
          </p:grpSpPr>
          <p:sp>
            <p:nvSpPr>
              <p:cNvPr id="33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ecx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4" name="TextBox 52"/>
            <p:cNvSpPr txBox="1"/>
            <p:nvPr/>
          </p:nvSpPr>
          <p:spPr>
            <a:xfrm>
              <a:off x="1654002" y="146798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计数寄存器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2864379" y="1103045"/>
            <a:ext cx="6060705" cy="322012"/>
            <a:chOff x="1063967" y="1100901"/>
            <a:chExt cx="6060705" cy="3220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1063967" y="1100901"/>
              <a:ext cx="6060705" cy="322012"/>
              <a:chOff x="1027046" y="1321232"/>
              <a:chExt cx="6060705" cy="379577"/>
            </a:xfrm>
          </p:grpSpPr>
          <p:sp>
            <p:nvSpPr>
              <p:cNvPr id="32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eax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5" name="TextBox 52"/>
            <p:cNvSpPr txBox="1"/>
            <p:nvPr/>
          </p:nvSpPr>
          <p:spPr>
            <a:xfrm>
              <a:off x="1648124" y="1133999"/>
              <a:ext cx="13997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累加器（</a:t>
              </a:r>
              <a:r>
                <a:rPr lang="en-US" altLang="zh-CN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32bits</a:t>
              </a: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）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的寄存器组织</a:t>
            </a:r>
          </a:p>
        </p:txBody>
      </p:sp>
      <p:grpSp>
        <p:nvGrpSpPr>
          <p:cNvPr id="537" name="组合 536"/>
          <p:cNvGrpSpPr/>
          <p:nvPr/>
        </p:nvGrpSpPr>
        <p:grpSpPr>
          <a:xfrm>
            <a:off x="5159896" y="1124745"/>
            <a:ext cx="3730510" cy="314227"/>
            <a:chOff x="3359485" y="1122600"/>
            <a:chExt cx="3730510" cy="314227"/>
          </a:xfrm>
        </p:grpSpPr>
        <p:grpSp>
          <p:nvGrpSpPr>
            <p:cNvPr id="192" name="组合 191"/>
            <p:cNvGrpSpPr/>
            <p:nvPr/>
          </p:nvGrpSpPr>
          <p:grpSpPr>
            <a:xfrm>
              <a:off x="3359485" y="1122600"/>
              <a:ext cx="3730510" cy="307777"/>
              <a:chOff x="3322564" y="1342380"/>
              <a:chExt cx="3730510" cy="332213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8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9" name="Straight Connector 18"/>
                <p:cNvCxnSpPr>
                  <a:stCxn id="8" idx="0"/>
                  <a:endCxn id="8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9" name="TextBox 52"/>
              <p:cNvSpPr txBox="1"/>
              <p:nvPr/>
            </p:nvSpPr>
            <p:spPr>
              <a:xfrm>
                <a:off x="3322564" y="1342380"/>
                <a:ext cx="1186543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%ax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(16</a:t>
                </a:r>
                <a:r>
                  <a:rPr lang="en-US" altLang="zh-CN" sz="11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bits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)</a:t>
                </a:r>
              </a:p>
            </p:txBody>
          </p:sp>
        </p:grpSp>
        <p:sp>
          <p:nvSpPr>
            <p:cNvPr id="23" name="TextBox 60"/>
            <p:cNvSpPr txBox="1"/>
            <p:nvPr/>
          </p:nvSpPr>
          <p:spPr>
            <a:xfrm>
              <a:off x="4550263" y="1129050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%ah</a:t>
              </a:r>
              <a:r>
                <a:rPr lang="en-US" sz="12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(</a:t>
              </a:r>
              <a:r>
                <a:rPr lang="en-US" altLang="zh-CN" sz="12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8bits)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  <p:sp>
          <p:nvSpPr>
            <p:cNvPr id="27" name="TextBox 68"/>
            <p:cNvSpPr txBox="1"/>
            <p:nvPr/>
          </p:nvSpPr>
          <p:spPr>
            <a:xfrm>
              <a:off x="5923179" y="1124660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%al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rPr>
                <a:t>(8bits)</a:t>
              </a:r>
              <a:endParaRPr lang="en-US" sz="11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5684174" y="1454042"/>
            <a:ext cx="3206233" cy="984415"/>
            <a:chOff x="3883762" y="1451897"/>
            <a:chExt cx="3206233" cy="984415"/>
          </a:xfrm>
        </p:grpSpPr>
        <p:grpSp>
          <p:nvGrpSpPr>
            <p:cNvPr id="337" name="组合 336"/>
            <p:cNvGrpSpPr/>
            <p:nvPr/>
          </p:nvGrpSpPr>
          <p:grpSpPr>
            <a:xfrm>
              <a:off x="3883762" y="1461999"/>
              <a:ext cx="3206233" cy="307777"/>
              <a:chOff x="3846841" y="1348998"/>
              <a:chExt cx="3206233" cy="332213"/>
            </a:xfrm>
          </p:grpSpPr>
          <p:grpSp>
            <p:nvGrpSpPr>
              <p:cNvPr id="33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4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341" name="Straight Connector 18"/>
                <p:cNvCxnSpPr>
                  <a:stCxn id="340" idx="0"/>
                  <a:endCxn id="34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c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42" name="TextBox 60"/>
            <p:cNvSpPr txBox="1"/>
            <p:nvPr/>
          </p:nvSpPr>
          <p:spPr>
            <a:xfrm>
              <a:off x="4788488" y="1451897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c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  <p:sp>
          <p:nvSpPr>
            <p:cNvPr id="343" name="TextBox 68"/>
            <p:cNvSpPr txBox="1"/>
            <p:nvPr/>
          </p:nvSpPr>
          <p:spPr>
            <a:xfrm>
              <a:off x="6169586" y="14518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c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47" name="组合 346"/>
            <p:cNvGrpSpPr/>
            <p:nvPr/>
          </p:nvGrpSpPr>
          <p:grpSpPr>
            <a:xfrm>
              <a:off x="3883762" y="1795267"/>
              <a:ext cx="3206233" cy="307777"/>
              <a:chOff x="3846841" y="1348998"/>
              <a:chExt cx="3206233" cy="332213"/>
            </a:xfrm>
          </p:grpSpPr>
          <p:grpSp>
            <p:nvGrpSpPr>
              <p:cNvPr id="34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5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351" name="Straight Connector 18"/>
                <p:cNvCxnSpPr>
                  <a:stCxn id="350" idx="0"/>
                  <a:endCxn id="35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4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d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52" name="TextBox 60"/>
            <p:cNvSpPr txBox="1"/>
            <p:nvPr/>
          </p:nvSpPr>
          <p:spPr>
            <a:xfrm>
              <a:off x="4788488" y="1785165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h</a:t>
              </a:r>
            </a:p>
          </p:txBody>
        </p:sp>
        <p:sp>
          <p:nvSpPr>
            <p:cNvPr id="353" name="TextBox 68"/>
            <p:cNvSpPr txBox="1"/>
            <p:nvPr/>
          </p:nvSpPr>
          <p:spPr>
            <a:xfrm>
              <a:off x="6169586" y="178516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57" name="组合 356"/>
            <p:cNvGrpSpPr/>
            <p:nvPr/>
          </p:nvGrpSpPr>
          <p:grpSpPr>
            <a:xfrm>
              <a:off x="3883762" y="2128535"/>
              <a:ext cx="3206233" cy="307777"/>
              <a:chOff x="3846841" y="1348998"/>
              <a:chExt cx="3206233" cy="332213"/>
            </a:xfrm>
          </p:grpSpPr>
          <p:grpSp>
            <p:nvGrpSpPr>
              <p:cNvPr id="35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6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361" name="Straight Connector 18"/>
                <p:cNvCxnSpPr>
                  <a:stCxn id="360" idx="0"/>
                  <a:endCxn id="36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5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b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sp>
          <p:nvSpPr>
            <p:cNvPr id="362" name="TextBox 60"/>
            <p:cNvSpPr txBox="1"/>
            <p:nvPr/>
          </p:nvSpPr>
          <p:spPr>
            <a:xfrm>
              <a:off x="4799046" y="212501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  <p:sp>
          <p:nvSpPr>
            <p:cNvPr id="363" name="TextBox 68"/>
            <p:cNvSpPr txBox="1"/>
            <p:nvPr/>
          </p:nvSpPr>
          <p:spPr>
            <a:xfrm>
              <a:off x="6169586" y="211843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9" name="组合 538"/>
          <p:cNvGrpSpPr/>
          <p:nvPr/>
        </p:nvGrpSpPr>
        <p:grpSpPr>
          <a:xfrm>
            <a:off x="6242656" y="2443470"/>
            <a:ext cx="2647750" cy="1327205"/>
            <a:chOff x="4442245" y="2441325"/>
            <a:chExt cx="2647750" cy="1327205"/>
          </a:xfrm>
        </p:grpSpPr>
        <p:grpSp>
          <p:nvGrpSpPr>
            <p:cNvPr id="533" name="组合 532"/>
            <p:cNvGrpSpPr/>
            <p:nvPr/>
          </p:nvGrpSpPr>
          <p:grpSpPr>
            <a:xfrm>
              <a:off x="4442245" y="2441325"/>
              <a:ext cx="2647750" cy="307777"/>
              <a:chOff x="4442245" y="2441325"/>
              <a:chExt cx="2647750" cy="307777"/>
            </a:xfrm>
          </p:grpSpPr>
          <p:sp>
            <p:nvSpPr>
              <p:cNvPr id="370" name="Rectangle 12"/>
              <p:cNvSpPr/>
              <p:nvPr/>
            </p:nvSpPr>
            <p:spPr bwMode="auto">
              <a:xfrm>
                <a:off x="4442245" y="2476268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69" name="TextBox 52"/>
              <p:cNvSpPr txBox="1"/>
              <p:nvPr/>
            </p:nvSpPr>
            <p:spPr>
              <a:xfrm>
                <a:off x="5475619" y="2441325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si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32" name="组合 531"/>
            <p:cNvGrpSpPr/>
            <p:nvPr/>
          </p:nvGrpSpPr>
          <p:grpSpPr>
            <a:xfrm>
              <a:off x="4442245" y="2788541"/>
              <a:ext cx="2647750" cy="307777"/>
              <a:chOff x="4442245" y="2788541"/>
              <a:chExt cx="2647750" cy="307777"/>
            </a:xfrm>
          </p:grpSpPr>
          <p:sp>
            <p:nvSpPr>
              <p:cNvPr id="380" name="Rectangle 12"/>
              <p:cNvSpPr/>
              <p:nvPr/>
            </p:nvSpPr>
            <p:spPr bwMode="auto">
              <a:xfrm>
                <a:off x="4442245" y="2809535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79" name="TextBox 52"/>
              <p:cNvSpPr txBox="1"/>
              <p:nvPr/>
            </p:nvSpPr>
            <p:spPr>
              <a:xfrm>
                <a:off x="5489615" y="278854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di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28" name="组合 527"/>
            <p:cNvGrpSpPr/>
            <p:nvPr/>
          </p:nvGrpSpPr>
          <p:grpSpPr>
            <a:xfrm>
              <a:off x="4442245" y="3128658"/>
              <a:ext cx="2647750" cy="307777"/>
              <a:chOff x="4442245" y="3128658"/>
              <a:chExt cx="2647750" cy="307777"/>
            </a:xfrm>
          </p:grpSpPr>
          <p:sp>
            <p:nvSpPr>
              <p:cNvPr id="390" name="Rectangle 12"/>
              <p:cNvSpPr/>
              <p:nvPr/>
            </p:nvSpPr>
            <p:spPr bwMode="auto">
              <a:xfrm>
                <a:off x="4442245" y="3142804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89" name="TextBox 52"/>
              <p:cNvSpPr txBox="1"/>
              <p:nvPr/>
            </p:nvSpPr>
            <p:spPr>
              <a:xfrm>
                <a:off x="5508071" y="3128658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sp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4442245" y="3460753"/>
              <a:ext cx="2647750" cy="307777"/>
              <a:chOff x="4442245" y="3460753"/>
              <a:chExt cx="2647750" cy="307777"/>
            </a:xfrm>
          </p:grpSpPr>
          <p:sp>
            <p:nvSpPr>
              <p:cNvPr id="400" name="Rectangle 12"/>
              <p:cNvSpPr/>
              <p:nvPr/>
            </p:nvSpPr>
            <p:spPr bwMode="auto">
              <a:xfrm>
                <a:off x="4442245" y="3476072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99" name="TextBox 52"/>
              <p:cNvSpPr txBox="1"/>
              <p:nvPr/>
            </p:nvSpPr>
            <p:spPr>
              <a:xfrm>
                <a:off x="5508071" y="3460753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bp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</p:grpSp>
      <p:grpSp>
        <p:nvGrpSpPr>
          <p:cNvPr id="540" name="组合 539"/>
          <p:cNvGrpSpPr/>
          <p:nvPr/>
        </p:nvGrpSpPr>
        <p:grpSpPr>
          <a:xfrm>
            <a:off x="6238042" y="3983511"/>
            <a:ext cx="2647750" cy="653431"/>
            <a:chOff x="4437631" y="3981366"/>
            <a:chExt cx="2647750" cy="653431"/>
          </a:xfrm>
        </p:grpSpPr>
        <p:grpSp>
          <p:nvGrpSpPr>
            <p:cNvPr id="525" name="组合 524"/>
            <p:cNvGrpSpPr/>
            <p:nvPr/>
          </p:nvGrpSpPr>
          <p:grpSpPr>
            <a:xfrm>
              <a:off x="4437631" y="3981366"/>
              <a:ext cx="2647750" cy="307777"/>
              <a:chOff x="4437631" y="3981366"/>
              <a:chExt cx="2647750" cy="307777"/>
            </a:xfrm>
          </p:grpSpPr>
          <p:sp>
            <p:nvSpPr>
              <p:cNvPr id="410" name="Rectangle 12"/>
              <p:cNvSpPr/>
              <p:nvPr/>
            </p:nvSpPr>
            <p:spPr bwMode="auto">
              <a:xfrm>
                <a:off x="4437631" y="4019824"/>
                <a:ext cx="2647750" cy="259114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412" name="TextBox 60"/>
              <p:cNvSpPr txBox="1"/>
              <p:nvPr/>
            </p:nvSpPr>
            <p:spPr>
              <a:xfrm>
                <a:off x="5543316" y="3981366"/>
                <a:ext cx="3994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ip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26" name="组合 525"/>
            <p:cNvGrpSpPr/>
            <p:nvPr/>
          </p:nvGrpSpPr>
          <p:grpSpPr>
            <a:xfrm>
              <a:off x="4437631" y="4327020"/>
              <a:ext cx="2647750" cy="307777"/>
              <a:chOff x="4437631" y="4327020"/>
              <a:chExt cx="2647750" cy="307777"/>
            </a:xfrm>
          </p:grpSpPr>
          <p:sp>
            <p:nvSpPr>
              <p:cNvPr id="420" name="Rectangle 12"/>
              <p:cNvSpPr/>
              <p:nvPr/>
            </p:nvSpPr>
            <p:spPr bwMode="auto">
              <a:xfrm>
                <a:off x="4437631" y="4353097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422" name="TextBox 60"/>
              <p:cNvSpPr txBox="1"/>
              <p:nvPr/>
            </p:nvSpPr>
            <p:spPr>
              <a:xfrm>
                <a:off x="5457332" y="4327020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flags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</p:grpSp>
      <p:grpSp>
        <p:nvGrpSpPr>
          <p:cNvPr id="534" name="组合 533"/>
          <p:cNvGrpSpPr/>
          <p:nvPr/>
        </p:nvGrpSpPr>
        <p:grpSpPr>
          <a:xfrm>
            <a:off x="6277333" y="4873652"/>
            <a:ext cx="2647750" cy="307777"/>
            <a:chOff x="4476922" y="4871507"/>
            <a:chExt cx="2647750" cy="307777"/>
          </a:xfrm>
        </p:grpSpPr>
        <p:sp>
          <p:nvSpPr>
            <p:cNvPr id="429" name="Rectangle 12"/>
            <p:cNvSpPr/>
            <p:nvPr/>
          </p:nvSpPr>
          <p:spPr bwMode="auto">
            <a:xfrm>
              <a:off x="4476922" y="4890023"/>
              <a:ext cx="2647750" cy="25911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28" name="TextBox 52"/>
            <p:cNvSpPr txBox="1"/>
            <p:nvPr/>
          </p:nvSpPr>
          <p:spPr>
            <a:xfrm>
              <a:off x="5081147" y="4871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CS(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代码段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  <a:r>
                <a:rPr 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16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bits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489" name="组合 488"/>
          <p:cNvGrpSpPr/>
          <p:nvPr/>
        </p:nvGrpSpPr>
        <p:grpSpPr>
          <a:xfrm>
            <a:off x="6277333" y="5140104"/>
            <a:ext cx="2647750" cy="307777"/>
            <a:chOff x="4405324" y="1330306"/>
            <a:chExt cx="2647750" cy="332214"/>
          </a:xfrm>
          <a:solidFill>
            <a:srgbClr val="FFC000"/>
          </a:solidFill>
        </p:grpSpPr>
        <p:sp>
          <p:nvSpPr>
            <p:cNvPr id="490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91" name="TextBox 52"/>
            <p:cNvSpPr txBox="1"/>
            <p:nvPr/>
          </p:nvSpPr>
          <p:spPr>
            <a:xfrm>
              <a:off x="5221668" y="133030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堆栈段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2" name="组合 491"/>
          <p:cNvGrpSpPr/>
          <p:nvPr/>
        </p:nvGrpSpPr>
        <p:grpSpPr>
          <a:xfrm>
            <a:off x="6277333" y="5431000"/>
            <a:ext cx="2647750" cy="307777"/>
            <a:chOff x="4405324" y="1342369"/>
            <a:chExt cx="2647750" cy="332214"/>
          </a:xfrm>
          <a:solidFill>
            <a:srgbClr val="FFC000"/>
          </a:solidFill>
        </p:grpSpPr>
        <p:sp>
          <p:nvSpPr>
            <p:cNvPr id="493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94" name="TextBox 52"/>
            <p:cNvSpPr txBox="1"/>
            <p:nvPr/>
          </p:nvSpPr>
          <p:spPr>
            <a:xfrm>
              <a:off x="5226282" y="1342369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数据段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5" name="组合 494"/>
          <p:cNvGrpSpPr/>
          <p:nvPr/>
        </p:nvGrpSpPr>
        <p:grpSpPr>
          <a:xfrm>
            <a:off x="6277333" y="5706994"/>
            <a:ext cx="2647750" cy="307777"/>
            <a:chOff x="4405324" y="1338347"/>
            <a:chExt cx="2647750" cy="332214"/>
          </a:xfrm>
          <a:solidFill>
            <a:srgbClr val="FFC000"/>
          </a:solidFill>
        </p:grpSpPr>
        <p:sp>
          <p:nvSpPr>
            <p:cNvPr id="496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97" name="TextBox 52"/>
            <p:cNvSpPr txBox="1"/>
            <p:nvPr/>
          </p:nvSpPr>
          <p:spPr>
            <a:xfrm>
              <a:off x="5230896" y="1338347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E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8" name="组合 497"/>
          <p:cNvGrpSpPr/>
          <p:nvPr/>
        </p:nvGrpSpPr>
        <p:grpSpPr>
          <a:xfrm>
            <a:off x="6277333" y="5982989"/>
            <a:ext cx="2647750" cy="307777"/>
            <a:chOff x="4405324" y="1334326"/>
            <a:chExt cx="2647750" cy="332214"/>
          </a:xfrm>
          <a:solidFill>
            <a:srgbClr val="FFC000"/>
          </a:solidFill>
        </p:grpSpPr>
        <p:sp>
          <p:nvSpPr>
            <p:cNvPr id="499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500" name="TextBox 52"/>
            <p:cNvSpPr txBox="1"/>
            <p:nvPr/>
          </p:nvSpPr>
          <p:spPr>
            <a:xfrm>
              <a:off x="5224309" y="133432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F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6277333" y="6262868"/>
            <a:ext cx="2647750" cy="307777"/>
            <a:chOff x="4405324" y="1334498"/>
            <a:chExt cx="2647750" cy="332214"/>
          </a:xfrm>
          <a:solidFill>
            <a:srgbClr val="FFC000"/>
          </a:solidFill>
        </p:grpSpPr>
        <p:sp>
          <p:nvSpPr>
            <p:cNvPr id="502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503" name="TextBox 52"/>
            <p:cNvSpPr txBox="1"/>
            <p:nvPr/>
          </p:nvSpPr>
          <p:spPr>
            <a:xfrm>
              <a:off x="5219695" y="1334498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G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sp>
        <p:nvSpPr>
          <p:cNvPr id="516" name="Text Box 5"/>
          <p:cNvSpPr txBox="1">
            <a:spLocks noChangeArrowheads="1"/>
          </p:cNvSpPr>
          <p:nvPr/>
        </p:nvSpPr>
        <p:spPr bwMode="auto">
          <a:xfrm>
            <a:off x="1544442" y="5121534"/>
            <a:ext cx="26831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8</a:t>
            </a:r>
            <a:r>
              <a:rPr lang="zh-CN" altLang="en-US" dirty="0"/>
              <a:t>个通用寄存器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两个专用寄存器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6</a:t>
            </a:r>
            <a:r>
              <a:rPr lang="zh-CN" altLang="en-US" dirty="0"/>
              <a:t>个段寄存器</a:t>
            </a:r>
          </a:p>
        </p:txBody>
      </p:sp>
    </p:spTree>
    <p:extLst>
      <p:ext uri="{BB962C8B-B14F-4D97-AF65-F5344CB8AC3E}">
        <p14:creationId xmlns:p14="http://schemas.microsoft.com/office/powerpoint/2010/main" val="26836212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精减指令系统</a:t>
            </a:r>
            <a:r>
              <a:rPr lang="en-US" altLang="zh-CN" dirty="0"/>
              <a:t>(RISC)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指令条数少，只保留使用频率最高的简单指令，指令定长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便于硬件实现，用软件实现复杂指令功能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Load/Store</a:t>
            </a:r>
            <a:r>
              <a:rPr lang="zh-CN" altLang="en-US" sz="2400" dirty="0"/>
              <a:t>架构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只有存</a:t>
            </a:r>
            <a:r>
              <a:rPr lang="en-US" altLang="zh-CN" sz="1800" dirty="0"/>
              <a:t>/</a:t>
            </a:r>
            <a:r>
              <a:rPr lang="zh-CN" altLang="en-US" sz="1800" dirty="0"/>
              <a:t>取数指令才能访问存储器，其余指令的操作都在寄存器之间进行</a:t>
            </a:r>
            <a:endParaRPr lang="en-US" altLang="zh-CN" sz="18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  <a:endParaRPr lang="en-US" altLang="zh-CN" sz="18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指令长度固定，指令格式简单、寻址方式简单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CPU</a:t>
            </a:r>
            <a:r>
              <a:rPr lang="zh-CN" altLang="en-US" sz="2400" dirty="0"/>
              <a:t>设置大量寄存器（</a:t>
            </a:r>
            <a:r>
              <a:rPr lang="en-US" altLang="zh-CN" sz="2400" dirty="0"/>
              <a:t>32~192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便于编译器实现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一个机器周期完成一条机器指令</a:t>
            </a:r>
            <a:endParaRPr lang="en-US" altLang="zh-CN" sz="2400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RISC  CPU</a:t>
            </a:r>
            <a:r>
              <a:rPr lang="zh-CN" altLang="en-US" sz="2400" dirty="0"/>
              <a:t>采用硬布线控制，</a:t>
            </a:r>
            <a:r>
              <a:rPr lang="en-US" altLang="zh-CN" sz="2400" dirty="0"/>
              <a:t>CISC</a:t>
            </a:r>
            <a:r>
              <a:rPr lang="zh-CN" altLang="en-US" sz="2400" dirty="0"/>
              <a:t>采用微程序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endParaRPr lang="en-US" altLang="zh-CN" sz="1900" dirty="0"/>
          </a:p>
        </p:txBody>
      </p:sp>
    </p:spTree>
    <p:extLst>
      <p:ext uri="{BB962C8B-B14F-4D97-AF65-F5344CB8AC3E}">
        <p14:creationId xmlns:p14="http://schemas.microsoft.com/office/powerpoint/2010/main" val="316258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5.7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50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PDP-11</a:t>
            </a:r>
            <a:r>
              <a:rPr lang="zh-CN" altLang="en-US" dirty="0">
                <a:latin typeface="方正舒体" pitchFamily="2" charset="-122"/>
              </a:rPr>
              <a:t>指令格式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877276" y="980668"/>
            <a:ext cx="2143273" cy="771721"/>
            <a:chOff x="5884239" y="1540134"/>
            <a:chExt cx="2143273" cy="771721"/>
          </a:xfrm>
        </p:grpSpPr>
        <p:sp>
          <p:nvSpPr>
            <p:cNvPr id="1425423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0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1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884234" y="983397"/>
            <a:ext cx="2552365" cy="766263"/>
            <a:chOff x="6891197" y="1542863"/>
            <a:chExt cx="2552365" cy="766263"/>
          </a:xfrm>
        </p:grpSpPr>
        <p:sp>
          <p:nvSpPr>
            <p:cNvPr id="1425424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2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3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55212" y="3167370"/>
            <a:ext cx="7477101" cy="461665"/>
            <a:chOff x="2145687" y="3234045"/>
            <a:chExt cx="7477101" cy="461665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2145687" y="3234045"/>
              <a:ext cx="15170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单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793761" y="3234045"/>
              <a:ext cx="5829027" cy="432049"/>
              <a:chOff x="3793761" y="3234045"/>
              <a:chExt cx="5829027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矩形 28"/>
              <p:cNvSpPr/>
              <p:nvPr/>
            </p:nvSpPr>
            <p:spPr>
              <a:xfrm>
                <a:off x="3793761" y="3234046"/>
                <a:ext cx="365432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OP(10)</a:t>
                </a: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7448091" y="3234045"/>
                <a:ext cx="2174697" cy="432048"/>
                <a:chOff x="7578619" y="1335507"/>
                <a:chExt cx="1839567" cy="432048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</p:grpSp>
      <p:grpSp>
        <p:nvGrpSpPr>
          <p:cNvPr id="45" name="组合 44"/>
          <p:cNvGrpSpPr/>
          <p:nvPr/>
        </p:nvGrpSpPr>
        <p:grpSpPr>
          <a:xfrm>
            <a:off x="2188065" y="1737580"/>
            <a:ext cx="7444248" cy="461665"/>
            <a:chOff x="2178540" y="1928080"/>
            <a:chExt cx="7444248" cy="461665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2178540" y="1928080"/>
              <a:ext cx="14513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双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93762" y="1942889"/>
              <a:ext cx="5829026" cy="432049"/>
              <a:chOff x="3793762" y="1942889"/>
              <a:chExt cx="5829026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矩形 49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5272470" y="2166448"/>
            <a:ext cx="4359843" cy="368961"/>
            <a:chOff x="5262945" y="2356948"/>
            <a:chExt cx="4359843" cy="368961"/>
          </a:xfrm>
        </p:grpSpPr>
        <p:grpSp>
          <p:nvGrpSpPr>
            <p:cNvPr id="20" name="组合 19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直接连接符 69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5269858" y="2211313"/>
            <a:ext cx="2171546" cy="369332"/>
            <a:chOff x="5260333" y="2401813"/>
            <a:chExt cx="2171546" cy="369332"/>
          </a:xfrm>
        </p:grpSpPr>
        <p:sp>
          <p:nvSpPr>
            <p:cNvPr id="1425421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5" name="Group 62"/>
            <p:cNvGrpSpPr>
              <a:grpSpLocks/>
            </p:cNvGrpSpPr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76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7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68603" y="2216728"/>
            <a:ext cx="2165195" cy="369332"/>
            <a:chOff x="7459078" y="2407228"/>
            <a:chExt cx="2165195" cy="369332"/>
          </a:xfrm>
        </p:grpSpPr>
        <p:sp>
          <p:nvSpPr>
            <p:cNvPr id="1425422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2" name="Group 62"/>
            <p:cNvGrpSpPr>
              <a:grpSpLocks/>
            </p:cNvGrpSpPr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83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487823" y="4264647"/>
            <a:ext cx="11181993" cy="2315140"/>
            <a:chOff x="487823" y="4264647"/>
            <a:chExt cx="11181993" cy="231514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206" y="4856344"/>
              <a:ext cx="3150982" cy="1663885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925" y="4264647"/>
              <a:ext cx="1730554" cy="517814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245" y="4264647"/>
              <a:ext cx="2901571" cy="2255582"/>
            </a:xfrm>
            <a:prstGeom prst="rect">
              <a:avLst/>
            </a:prstGeom>
          </p:spPr>
        </p:pic>
        <p:sp>
          <p:nvSpPr>
            <p:cNvPr id="95" name="Rectangle 3"/>
            <p:cNvSpPr txBox="1">
              <a:spLocks noChangeArrowheads="1"/>
            </p:cNvSpPr>
            <p:nvPr/>
          </p:nvSpPr>
          <p:spPr>
            <a:xfrm>
              <a:off x="487823" y="4324851"/>
              <a:ext cx="4926960" cy="2254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just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1957</a:t>
              </a:r>
              <a:r>
                <a:rPr lang="zh-CN" altLang="en-US" sz="1800" dirty="0">
                  <a:latin typeface="+mn-ea"/>
                  <a:ea typeface="+mn-ea"/>
                </a:rPr>
                <a:t>年</a:t>
              </a:r>
              <a:r>
                <a:rPr lang="en-US" altLang="zh-CN" sz="1800" b="1" dirty="0">
                  <a:latin typeface="+mn-ea"/>
                  <a:ea typeface="+mn-ea"/>
                </a:rPr>
                <a:t>DEC</a:t>
              </a:r>
              <a:r>
                <a:rPr lang="zh-CN" altLang="en-US" sz="1800" dirty="0">
                  <a:latin typeface="+mn-ea"/>
                  <a:ea typeface="+mn-ea"/>
                </a:rPr>
                <a:t>公司成立，生产小型计算机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</a:rPr>
                <a:t>1970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PDP-11</a:t>
              </a:r>
              <a:r>
                <a:rPr lang="zh-CN" altLang="en-US" sz="1800" dirty="0">
                  <a:latin typeface="+mn-ea"/>
                </a:rPr>
                <a:t>诞生</a:t>
              </a:r>
              <a:endParaRPr lang="en-US" altLang="zh-CN" sz="1800" dirty="0">
                <a:latin typeface="+mn-ea"/>
              </a:endParaRPr>
            </a:p>
            <a:p>
              <a:pPr marL="628650" lvl="1" indent="-363538"/>
              <a:r>
                <a:rPr lang="en-US" altLang="zh-CN" sz="1600" dirty="0">
                  <a:latin typeface="+mn-ea"/>
                </a:rPr>
                <a:t>70~80</a:t>
              </a:r>
              <a:r>
                <a:rPr lang="zh-CN" altLang="en-US" sz="1600" dirty="0">
                  <a:latin typeface="+mn-ea"/>
                </a:rPr>
                <a:t>年代红极一时，后被苹果</a:t>
              </a:r>
              <a:r>
                <a:rPr lang="en-US" altLang="zh-CN" sz="1600" dirty="0">
                  <a:latin typeface="+mn-ea"/>
                </a:rPr>
                <a:t>II</a:t>
              </a:r>
              <a:r>
                <a:rPr lang="zh-CN" altLang="en-US" sz="1600" dirty="0">
                  <a:latin typeface="+mn-ea"/>
                </a:rPr>
                <a:t>，</a:t>
              </a:r>
              <a:r>
                <a:rPr lang="en-US" altLang="zh-CN" sz="1600" dirty="0">
                  <a:latin typeface="+mn-ea"/>
                </a:rPr>
                <a:t>IBM-PC</a:t>
              </a:r>
              <a:r>
                <a:rPr lang="zh-CN" altLang="en-US" sz="1600" dirty="0">
                  <a:latin typeface="+mn-ea"/>
                </a:rPr>
                <a:t>超越</a:t>
              </a:r>
              <a:endParaRPr lang="en-US" altLang="zh-CN" sz="1600" dirty="0">
                <a:latin typeface="+mn-ea"/>
              </a:endParaRPr>
            </a:p>
            <a:p>
              <a:r>
                <a:rPr lang="en-US" altLang="zh-CN" sz="1800" dirty="0">
                  <a:latin typeface="+mn-ea"/>
                </a:rPr>
                <a:t>1984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VAX8600 </a:t>
              </a:r>
              <a:r>
                <a:rPr lang="zh-CN" altLang="en-US" sz="1800" dirty="0">
                  <a:latin typeface="+mn-ea"/>
                </a:rPr>
                <a:t>扳回一局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  <a:ea typeface="+mn-ea"/>
                </a:rPr>
                <a:t>1998</a:t>
              </a:r>
              <a:r>
                <a:rPr lang="zh-CN" altLang="en-US" sz="1800" dirty="0">
                  <a:latin typeface="+mn-ea"/>
                  <a:ea typeface="+mn-ea"/>
                </a:rPr>
                <a:t>年被</a:t>
              </a:r>
              <a:r>
                <a:rPr lang="en-US" altLang="zh-CN" sz="1800" dirty="0">
                  <a:latin typeface="+mn-ea"/>
                  <a:ea typeface="+mn-ea"/>
                </a:rPr>
                <a:t>Compaq 96</a:t>
              </a:r>
              <a:r>
                <a:rPr lang="zh-CN" altLang="en-US" sz="1800" dirty="0">
                  <a:latin typeface="+mn-ea"/>
                  <a:ea typeface="+mn-ea"/>
                </a:rPr>
                <a:t>亿美金收购，</a:t>
              </a:r>
              <a:r>
                <a:rPr lang="en-US" altLang="zh-CN" sz="1800" dirty="0">
                  <a:latin typeface="+mn-ea"/>
                  <a:ea typeface="+mn-ea"/>
                </a:rPr>
                <a:t>2002</a:t>
              </a:r>
              <a:r>
                <a:rPr lang="zh-CN" altLang="en-US" sz="1800" dirty="0">
                  <a:latin typeface="+mn-ea"/>
                  <a:ea typeface="+mn-ea"/>
                </a:rPr>
                <a:t>并入惠普</a:t>
              </a:r>
              <a:endParaRPr lang="en-US" altLang="zh-CN" sz="1800" dirty="0">
                <a:latin typeface="+mn-ea"/>
                <a:ea typeface="+mn-ea"/>
              </a:endParaRPr>
            </a:p>
            <a:p>
              <a:endParaRPr lang="en-US" altLang="zh-CN" sz="1800" dirty="0">
                <a:latin typeface="+mn-ea"/>
                <a:ea typeface="+mn-ea"/>
              </a:endParaRPr>
            </a:p>
            <a:p>
              <a:pPr>
                <a:lnSpc>
                  <a:spcPct val="115000"/>
                </a:lnSpc>
                <a:buFont typeface="Wingdings" panose="05000000000000000000" pitchFamily="2" charset="2"/>
                <a:buNone/>
              </a:pPr>
              <a:endParaRPr lang="en-US" altLang="zh-CN" sz="2500" dirty="0">
                <a:latin typeface="华文新魏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1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PDP-11</a:t>
            </a:r>
            <a:r>
              <a:rPr lang="zh-CN" altLang="en-US" dirty="0"/>
              <a:t>指令集特点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2344611"/>
            <a:ext cx="11278080" cy="423517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机器字长</a:t>
            </a:r>
            <a:r>
              <a:rPr lang="en-US" altLang="zh-CN" dirty="0">
                <a:latin typeface="+mn-ea"/>
                <a:ea typeface="+mn-ea"/>
              </a:rPr>
              <a:t>16</a:t>
            </a:r>
            <a:r>
              <a:rPr lang="zh-CN" altLang="en-US" dirty="0">
                <a:latin typeface="+mn-ea"/>
                <a:ea typeface="+mn-ea"/>
              </a:rPr>
              <a:t>位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dirty="0">
                <a:latin typeface="+mn-ea"/>
                <a:ea typeface="+mn-ea"/>
              </a:rPr>
              <a:t>单字长，双字长，三字长指令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单字长后续两个字可用于变址偏移量，内存地址，立即数，最多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en-US" dirty="0">
                <a:latin typeface="+mn-ea"/>
                <a:ea typeface="+mn-ea"/>
              </a:rPr>
              <a:t>字长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种寻址方式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个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位寄存器</a:t>
            </a:r>
            <a:r>
              <a:rPr lang="en-US" altLang="zh-CN" dirty="0">
                <a:latin typeface="+mn-ea"/>
              </a:rPr>
              <a:t>r0~r7</a:t>
            </a:r>
            <a:r>
              <a:rPr lang="zh-CN" altLang="en-US" dirty="0">
                <a:latin typeface="+mn-ea"/>
              </a:rPr>
              <a:t>，有条件状态寄存器</a:t>
            </a:r>
            <a:r>
              <a:rPr lang="en-US" altLang="zh-CN" dirty="0">
                <a:latin typeface="+mn-ea"/>
              </a:rPr>
              <a:t>PSW</a:t>
            </a:r>
          </a:p>
          <a:p>
            <a:pPr lvl="1"/>
            <a:r>
              <a:rPr lang="en-US" altLang="zh-CN" dirty="0">
                <a:latin typeface="+mn-ea"/>
              </a:rPr>
              <a:t>r0~r5</a:t>
            </a:r>
            <a:r>
              <a:rPr lang="zh-CN" altLang="en-US" dirty="0">
                <a:latin typeface="+mn-ea"/>
              </a:rPr>
              <a:t>通用寄存器，</a:t>
            </a:r>
            <a:r>
              <a:rPr lang="en-US" altLang="zh-CN" dirty="0">
                <a:latin typeface="+mn-ea"/>
              </a:rPr>
              <a:t>r6</a:t>
            </a:r>
            <a:r>
              <a:rPr lang="zh-CN" altLang="en-US" dirty="0">
                <a:latin typeface="+mn-ea"/>
              </a:rPr>
              <a:t>为栈指针</a:t>
            </a:r>
            <a:r>
              <a:rPr lang="en-US" altLang="zh-CN" dirty="0">
                <a:latin typeface="+mn-ea"/>
              </a:rPr>
              <a:t>SP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r7</a:t>
            </a:r>
            <a:r>
              <a:rPr lang="zh-CN" altLang="en-US" dirty="0">
                <a:latin typeface="+mn-ea"/>
              </a:rPr>
              <a:t>为程序计数器</a:t>
            </a:r>
            <a:r>
              <a:rPr lang="en-US" altLang="zh-CN" dirty="0">
                <a:latin typeface="+mn-ea"/>
              </a:rPr>
              <a:t>PC</a:t>
            </a:r>
          </a:p>
          <a:p>
            <a:r>
              <a:rPr lang="zh-CN" altLang="en-US" b="1" dirty="0">
                <a:latin typeface="+mn-ea"/>
              </a:rPr>
              <a:t>较好的规整性，典型的扩展操作码指令</a:t>
            </a:r>
            <a:endParaRPr lang="en-US" altLang="zh-CN" b="1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  <a:p>
            <a:pPr eaLnBrk="1" hangingPunct="1"/>
            <a:endParaRPr lang="en-US" altLang="zh-CN" dirty="0">
              <a:latin typeface="+mn-ea"/>
              <a:ea typeface="+mn-ea"/>
            </a:endParaRP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pPr eaLnBrk="1" hangingPunct="1"/>
            <a:endParaRPr lang="zh-CN" altLang="en-US" dirty="0"/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31789" y="1589886"/>
            <a:ext cx="10267420" cy="470730"/>
            <a:chOff x="1554824" y="1738785"/>
            <a:chExt cx="8292360" cy="307317"/>
          </a:xfrm>
        </p:grpSpPr>
        <p:grpSp>
          <p:nvGrpSpPr>
            <p:cNvPr id="7" name="组合 6"/>
            <p:cNvGrpSpPr/>
            <p:nvPr/>
          </p:nvGrpSpPr>
          <p:grpSpPr>
            <a:xfrm>
              <a:off x="1554824" y="1738785"/>
              <a:ext cx="4146180" cy="307317"/>
              <a:chOff x="3793762" y="1942889"/>
              <a:chExt cx="5829026" cy="432049"/>
            </a:xfrm>
            <a:effectLst/>
          </p:grpSpPr>
          <p:sp>
            <p:nvSpPr>
              <p:cNvPr id="9" name="矩形 8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  <p:sp>
          <p:nvSpPr>
            <p:cNvPr id="8" name="矩形 7"/>
            <p:cNvSpPr/>
            <p:nvPr/>
          </p:nvSpPr>
          <p:spPr>
            <a:xfrm>
              <a:off x="5701004" y="1739300"/>
              <a:ext cx="4146180" cy="306801"/>
            </a:xfrm>
            <a:prstGeom prst="rect">
              <a:avLst/>
            </a:prstGeom>
            <a:solidFill>
              <a:srgbClr val="FA8C29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Index/immediate/memory address    (16/32)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70" y="5628104"/>
            <a:ext cx="2433676" cy="7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04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PDP-11</a:t>
            </a:r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5665236"/>
            <a:ext cx="11704177" cy="95146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MOV R1,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(R0)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    MOV (R0)+,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−(SP)    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ADD @1000(R2),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200(R1)</a:t>
            </a:r>
          </a:p>
        </p:txBody>
      </p:sp>
      <p:graphicFrame>
        <p:nvGraphicFramePr>
          <p:cNvPr id="4" name="内容占位符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6660439"/>
              </p:ext>
            </p:extLst>
          </p:nvPr>
        </p:nvGraphicFramePr>
        <p:xfrm>
          <a:off x="487822" y="1000699"/>
          <a:ext cx="11222095" cy="447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076">
                  <a:extLst>
                    <a:ext uri="{9D8B030D-6E8A-4147-A177-3AD203B41FA5}">
                      <a16:colId xmlns:a16="http://schemas.microsoft.com/office/drawing/2014/main" val="3388457383"/>
                    </a:ext>
                  </a:extLst>
                </a:gridCol>
                <a:gridCol w="1651518">
                  <a:extLst>
                    <a:ext uri="{9D8B030D-6E8A-4147-A177-3AD203B41FA5}">
                      <a16:colId xmlns:a16="http://schemas.microsoft.com/office/drawing/2014/main" val="334949915"/>
                    </a:ext>
                  </a:extLst>
                </a:gridCol>
                <a:gridCol w="1753533">
                  <a:extLst>
                    <a:ext uri="{9D8B030D-6E8A-4147-A177-3AD203B41FA5}">
                      <a16:colId xmlns:a16="http://schemas.microsoft.com/office/drawing/2014/main" val="484510968"/>
                    </a:ext>
                  </a:extLst>
                </a:gridCol>
                <a:gridCol w="6811968">
                  <a:extLst>
                    <a:ext uri="{9D8B030D-6E8A-4147-A177-3AD203B41FA5}">
                      <a16:colId xmlns:a16="http://schemas.microsoft.com/office/drawing/2014/main" val="2514347823"/>
                    </a:ext>
                  </a:extLst>
                </a:gridCol>
              </a:tblGrid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mode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寻址方式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汇编语法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功能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754089623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endParaRPr lang="zh-CN" alt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寄存器值就是操作数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249265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480617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寄存器的值是操作数地址，取数后寄存器自增 </a:t>
                      </a:r>
                      <a:r>
                        <a:rPr lang="en-US" altLang="zh-CN" sz="1600" dirty="0"/>
                        <a:t>(byte +1,word+2)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57975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寄存器的值是操作数地址的地址，取数后寄存器加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607369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自减寻址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先将寄存器自减，运算结果是操作数地址  </a:t>
                      </a:r>
                      <a:r>
                        <a:rPr lang="en-US" altLang="zh-CN" sz="1600" dirty="0"/>
                        <a:t>(byte -1,word -2)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613959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自减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先将寄存器减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，运算结果是操作数地址的地址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3952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90013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28476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1F0C7F85-3124-40F5-9847-A443E65409A5}"/>
              </a:ext>
            </a:extLst>
          </p:cNvPr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7997A08-FC17-4079-88B0-974B0556DCF4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00175A0-8440-40FF-B6F2-A96ABDBE2D16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C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语言风格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适合堆栈指令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5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程序寄存器</a:t>
            </a:r>
            <a:r>
              <a:rPr lang="en-US" altLang="zh-CN" dirty="0"/>
              <a:t>PC</a:t>
            </a:r>
            <a:r>
              <a:rPr lang="zh-CN" altLang="en-US" dirty="0"/>
              <a:t>寻址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1054100"/>
            <a:ext cx="10515599" cy="135890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如果寄存器字段是</a:t>
            </a:r>
            <a:r>
              <a:rPr lang="en-US" altLang="zh-CN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R7</a:t>
            </a:r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（</a:t>
            </a:r>
            <a:r>
              <a:rPr lang="en-US" altLang="zh-CN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PC</a:t>
            </a:r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）</a:t>
            </a:r>
            <a:endParaRPr lang="en-US" altLang="zh-CN" sz="2400" dirty="0">
              <a:latin typeface="Courier New Bold" panose="02070609020205020404" pitchFamily="49" charset="0"/>
              <a:cs typeface="Courier New Bold" panose="02070609020205020404" pitchFamily="49" charset="0"/>
            </a:endParaRPr>
          </a:p>
          <a:p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寻址模式演化成四种特殊的寻址方式</a:t>
            </a:r>
            <a:endParaRPr lang="en-US" altLang="zh-CN" sz="2400" dirty="0">
              <a:latin typeface="Courier New Bold" panose="02070609020205020404" pitchFamily="49" charset="0"/>
              <a:cs typeface="Courier New Bold" panose="02070609020205020404" pitchFamily="49" charset="0"/>
            </a:endParaRPr>
          </a:p>
        </p:txBody>
      </p:sp>
      <p:graphicFrame>
        <p:nvGraphicFramePr>
          <p:cNvPr id="4" name="内容占位符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387131"/>
              </p:ext>
            </p:extLst>
          </p:nvPr>
        </p:nvGraphicFramePr>
        <p:xfrm>
          <a:off x="487822" y="2591845"/>
          <a:ext cx="11222096" cy="28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778">
                  <a:extLst>
                    <a:ext uri="{9D8B030D-6E8A-4147-A177-3AD203B41FA5}">
                      <a16:colId xmlns:a16="http://schemas.microsoft.com/office/drawing/2014/main" val="3388457383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34949915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48451096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990931189"/>
                    </a:ext>
                  </a:extLst>
                </a:gridCol>
                <a:gridCol w="4610618">
                  <a:extLst>
                    <a:ext uri="{9D8B030D-6E8A-4147-A177-3AD203B41FA5}">
                      <a16:colId xmlns:a16="http://schemas.microsoft.com/office/drawing/2014/main" val="2514347823"/>
                    </a:ext>
                  </a:extLst>
                </a:gridCol>
              </a:tblGrid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mode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寻址方式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汇编语法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例子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功能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754089623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立即数寻址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Add #10,R0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操作数是指令字后续一个机器字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57975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直接寻址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CLR  @#1100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操作数地址是指令字后续一个机器字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607369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A / A(PC)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Inc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 10 /</a:t>
                      </a:r>
                      <a:r>
                        <a:rPr lang="zh-CN" altLang="en-US" sz="1600" baseline="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 </a:t>
                      </a:r>
                      <a:r>
                        <a:rPr lang="en-US" altLang="zh-CN" sz="1600" baseline="0" dirty="0" err="1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Inc</a:t>
                      </a:r>
                      <a:r>
                        <a:rPr lang="en-US" altLang="zh-CN" sz="1600" baseline="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 10(PC)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=PC+A     A</a:t>
                      </a:r>
                      <a:r>
                        <a:rPr lang="zh-CN" altLang="en-US" sz="1600" dirty="0"/>
                        <a:t>是指令字后续一个机器字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90013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相对间接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@A </a:t>
                      </a:r>
                      <a:r>
                        <a:rPr lang="en-US" altLang="zh-CN" sz="1600" baseline="0" dirty="0"/>
                        <a:t>   @A(PC)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CLR  @10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=PC+A   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PC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是下条指令地址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28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9505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</a:t>
            </a:r>
            <a:r>
              <a:rPr lang="zh-CN" altLang="en-US" dirty="0"/>
              <a:t>指令格式（</a:t>
            </a:r>
            <a:r>
              <a:rPr lang="en-US" altLang="zh-CN" dirty="0"/>
              <a:t>R</a:t>
            </a:r>
            <a:r>
              <a:rPr lang="zh-CN" altLang="en-US" dirty="0"/>
              <a:t>型指令）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1794" y="2767519"/>
            <a:ext cx="9138853" cy="1024709"/>
            <a:chOff x="1842219" y="1451791"/>
            <a:chExt cx="7121525" cy="798513"/>
          </a:xfrm>
        </p:grpSpPr>
        <p:sp>
          <p:nvSpPr>
            <p:cNvPr id="5" name="矩形 7"/>
            <p:cNvSpPr/>
            <p:nvPr/>
          </p:nvSpPr>
          <p:spPr>
            <a:xfrm>
              <a:off x="3209058" y="1821679"/>
              <a:ext cx="103663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OP=0</a:t>
              </a:r>
              <a:endParaRPr lang="zh-CN" altLang="en-US" sz="24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" name="矩形 24"/>
            <p:cNvSpPr/>
            <p:nvPr/>
          </p:nvSpPr>
          <p:spPr>
            <a:xfrm>
              <a:off x="43028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" name="矩形 25"/>
            <p:cNvSpPr/>
            <p:nvPr/>
          </p:nvSpPr>
          <p:spPr>
            <a:xfrm>
              <a:off x="52172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" name="矩形 26"/>
            <p:cNvSpPr/>
            <p:nvPr/>
          </p:nvSpPr>
          <p:spPr>
            <a:xfrm>
              <a:off x="70476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shamt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9" name="矩形 27"/>
            <p:cNvSpPr/>
            <p:nvPr/>
          </p:nvSpPr>
          <p:spPr>
            <a:xfrm>
              <a:off x="61332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>
                  <a:solidFill>
                    <a:srgbClr val="0000FF"/>
                  </a:solidFill>
                  <a:latin typeface="Calibri"/>
                  <a:ea typeface="宋体"/>
                </a:rPr>
                <a:t>d</a:t>
              </a:r>
              <a:endParaRPr lang="zh-CN" altLang="en-US" sz="24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3326533" y="1451792"/>
              <a:ext cx="890587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1" name="矩形 26"/>
            <p:cNvSpPr/>
            <p:nvPr/>
          </p:nvSpPr>
          <p:spPr>
            <a:xfrm>
              <a:off x="7962032" y="1821679"/>
              <a:ext cx="1001712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funct</a:t>
              </a:r>
              <a:endParaRPr lang="zh-CN" altLang="en-US" sz="24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290144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5153745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6090369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5" name="TextBox 16"/>
            <p:cNvSpPr txBox="1"/>
            <p:nvPr/>
          </p:nvSpPr>
          <p:spPr>
            <a:xfrm>
              <a:off x="7025408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8033470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" name="矩形 7"/>
            <p:cNvSpPr/>
            <p:nvPr/>
          </p:nvSpPr>
          <p:spPr>
            <a:xfrm>
              <a:off x="1842219" y="1821679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R </a:t>
              </a:r>
              <a:r>
                <a:rPr lang="zh-CN" altLang="en-US" sz="24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35" name="TextBox 14"/>
            <p:cNvSpPr txBox="1"/>
            <p:nvPr/>
          </p:nvSpPr>
          <p:spPr>
            <a:xfrm>
              <a:off x="2043831" y="1451791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32bits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sp>
        <p:nvSpPr>
          <p:cNvPr id="28" name="圆角矩形标注 27"/>
          <p:cNvSpPr/>
          <p:nvPr/>
        </p:nvSpPr>
        <p:spPr>
          <a:xfrm>
            <a:off x="2068647" y="4535303"/>
            <a:ext cx="1270994" cy="474666"/>
          </a:xfrm>
          <a:prstGeom prst="wedgeRoundRectCallout">
            <a:avLst>
              <a:gd name="adj1" fmla="val 58347"/>
              <a:gd name="adj2" fmla="val -181767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593989" y="2024447"/>
            <a:ext cx="1462232" cy="474666"/>
          </a:xfrm>
          <a:prstGeom prst="wedgeRoundRectCallout">
            <a:avLst>
              <a:gd name="adj1" fmla="val 31422"/>
              <a:gd name="adj2" fmla="val 123248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源寄存器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5146151" y="4535303"/>
            <a:ext cx="1697393" cy="474666"/>
          </a:xfrm>
          <a:prstGeom prst="wedgeRoundRectCallout">
            <a:avLst>
              <a:gd name="adj1" fmla="val 301"/>
              <a:gd name="adj2" fmla="val -165713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源寄存器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圆角矩形标注 31"/>
          <p:cNvSpPr/>
          <p:nvPr/>
        </p:nvSpPr>
        <p:spPr>
          <a:xfrm>
            <a:off x="5863832" y="2049780"/>
            <a:ext cx="1679967" cy="474666"/>
          </a:xfrm>
          <a:prstGeom prst="wedgeRoundRectCallout">
            <a:avLst>
              <a:gd name="adj1" fmla="val 23106"/>
              <a:gd name="adj2" fmla="val 117897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00FF"/>
                </a:solidFill>
              </a:rPr>
              <a:t>目的寄存器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33" name="圆角矩形标注 32"/>
          <p:cNvSpPr/>
          <p:nvPr/>
        </p:nvSpPr>
        <p:spPr>
          <a:xfrm>
            <a:off x="8821839" y="4504783"/>
            <a:ext cx="1879600" cy="474666"/>
          </a:xfrm>
          <a:prstGeom prst="wedgeRoundRectCallout">
            <a:avLst>
              <a:gd name="adj1" fmla="val -72680"/>
              <a:gd name="adj2" fmla="val -162164"/>
              <a:gd name="adj3" fmla="val 16667"/>
            </a:avLst>
          </a:prstGeom>
          <a:solidFill>
            <a:srgbClr val="35A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移位偏移量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34" name="圆角矩形标注 33"/>
          <p:cNvSpPr/>
          <p:nvPr/>
        </p:nvSpPr>
        <p:spPr>
          <a:xfrm>
            <a:off x="8456746" y="2054965"/>
            <a:ext cx="2135053" cy="474666"/>
          </a:xfrm>
          <a:prstGeom prst="wedgeRoundRectCallout">
            <a:avLst>
              <a:gd name="adj1" fmla="val 6109"/>
              <a:gd name="adj2" fmla="val 112709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扩展操作码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矩形 7"/>
          <p:cNvSpPr/>
          <p:nvPr/>
        </p:nvSpPr>
        <p:spPr>
          <a:xfrm>
            <a:off x="2530285" y="5909473"/>
            <a:ext cx="7118730" cy="5500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无寻址方式字段，隐藏在操作码字段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OP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中</a:t>
            </a:r>
            <a:endParaRPr lang="en-US" altLang="zh-CN" sz="2800" b="1" kern="0" dirty="0">
              <a:solidFill>
                <a:srgbClr val="C00000"/>
              </a:solidFill>
              <a:latin typeface="微软雅黑"/>
              <a:ea typeface="微软雅黑"/>
            </a:endParaRPr>
          </a:p>
          <a:p>
            <a:pPr algn="ctr">
              <a:defRPr/>
            </a:pPr>
            <a:endParaRPr lang="zh-CN" altLang="en-US" sz="2800" b="1" kern="0" dirty="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7407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指令格式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63713" y="1698625"/>
            <a:ext cx="8247062" cy="3822701"/>
            <a:chOff x="1992313" y="1622425"/>
            <a:chExt cx="7121526" cy="3822701"/>
          </a:xfrm>
        </p:grpSpPr>
        <p:sp>
          <p:nvSpPr>
            <p:cNvPr id="13" name="矩形 7"/>
            <p:cNvSpPr/>
            <p:nvPr/>
          </p:nvSpPr>
          <p:spPr>
            <a:xfrm>
              <a:off x="3359150" y="1992314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000000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矩形 24"/>
            <p:cNvSpPr/>
            <p:nvPr/>
          </p:nvSpPr>
          <p:spPr>
            <a:xfrm>
              <a:off x="44529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矩形 25"/>
            <p:cNvSpPr/>
            <p:nvPr/>
          </p:nvSpPr>
          <p:spPr>
            <a:xfrm>
              <a:off x="53673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矩形 26"/>
            <p:cNvSpPr/>
            <p:nvPr/>
          </p:nvSpPr>
          <p:spPr>
            <a:xfrm>
              <a:off x="7197725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shamt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矩形 27"/>
            <p:cNvSpPr/>
            <p:nvPr/>
          </p:nvSpPr>
          <p:spPr>
            <a:xfrm>
              <a:off x="62817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>
                  <a:solidFill>
                    <a:srgbClr val="0000FF"/>
                  </a:solidFill>
                  <a:latin typeface="Calibri"/>
                  <a:ea typeface="宋体"/>
                </a:rPr>
                <a:t>d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76625" y="1622425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2" name="矩形 26"/>
            <p:cNvSpPr/>
            <p:nvPr/>
          </p:nvSpPr>
          <p:spPr>
            <a:xfrm>
              <a:off x="8112126" y="1992314"/>
              <a:ext cx="1001713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funct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0239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3839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40464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5501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83564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8" name="矩形 7"/>
            <p:cNvSpPr/>
            <p:nvPr/>
          </p:nvSpPr>
          <p:spPr>
            <a:xfrm>
              <a:off x="3359150" y="3495676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9" name="矩形 24"/>
            <p:cNvSpPr/>
            <p:nvPr/>
          </p:nvSpPr>
          <p:spPr>
            <a:xfrm>
              <a:off x="44529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0" name="矩形 25"/>
            <p:cNvSpPr/>
            <p:nvPr/>
          </p:nvSpPr>
          <p:spPr>
            <a:xfrm>
              <a:off x="53673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rgbClr val="0000FF"/>
                  </a:solidFill>
                  <a:latin typeface="Calibri"/>
                  <a:ea typeface="宋体"/>
                </a:rPr>
                <a:t>t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6625" y="3125789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4" name="矩形 26"/>
            <p:cNvSpPr/>
            <p:nvPr/>
          </p:nvSpPr>
          <p:spPr>
            <a:xfrm>
              <a:off x="6281738" y="3495676"/>
              <a:ext cx="28321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立即数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40239" y="3125789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03839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75501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3359150" y="5016501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6625" y="4646614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4" name="矩形 26"/>
            <p:cNvSpPr/>
            <p:nvPr/>
          </p:nvSpPr>
          <p:spPr>
            <a:xfrm>
              <a:off x="4452938" y="5016501"/>
              <a:ext cx="46609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立即数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40464" y="4646614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26bits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0" name="矩形 7"/>
            <p:cNvSpPr/>
            <p:nvPr/>
          </p:nvSpPr>
          <p:spPr>
            <a:xfrm>
              <a:off x="1992313" y="1992314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R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51" name="矩形 7"/>
            <p:cNvSpPr/>
            <p:nvPr/>
          </p:nvSpPr>
          <p:spPr>
            <a:xfrm>
              <a:off x="1992313" y="3495676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I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52" name="矩形 7"/>
            <p:cNvSpPr/>
            <p:nvPr/>
          </p:nvSpPr>
          <p:spPr>
            <a:xfrm>
              <a:off x="1992313" y="5016501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J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790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</a:t>
            </a:r>
            <a:r>
              <a:rPr lang="zh-CN" altLang="en-US"/>
              <a:t>指令格式 </a:t>
            </a:r>
            <a:r>
              <a:rPr lang="en-US" altLang="zh-CN"/>
              <a:t>(R</a:t>
            </a:r>
            <a:r>
              <a:rPr lang="zh-CN" altLang="en-US"/>
              <a:t>型指令</a:t>
            </a:r>
            <a:r>
              <a:rPr lang="en-US" altLang="zh-CN"/>
              <a:t>)</a:t>
            </a:r>
            <a:endParaRPr lang="zh-CN" altLang="en-US"/>
          </a:p>
        </p:txBody>
      </p:sp>
      <p:graphicFrame>
        <p:nvGraphicFramePr>
          <p:cNvPr id="1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68433"/>
              </p:ext>
            </p:extLst>
          </p:nvPr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94926"/>
              </p:ext>
            </p:extLst>
          </p:nvPr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sub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34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and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36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37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nor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39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</a:rPr>
                        <a:t>sll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Reg</a:t>
                      </a:r>
                      <a:endParaRPr lang="zh-CN" altLang="en-US" sz="1800" b="0" kern="1200" dirty="0">
                        <a:solidFill>
                          <a:srgbClr val="002060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2000" b="0" baseline="-25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srl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Reg</a:t>
                      </a:r>
                      <a:endParaRPr lang="zh-CN" altLang="en-US" sz="1800" b="0" kern="1200" dirty="0">
                        <a:solidFill>
                          <a:srgbClr val="002060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jr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21946"/>
              </p:ext>
            </p:extLst>
          </p:nvPr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add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R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17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32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1595663" y="5888677"/>
            <a:ext cx="9206006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-65" charset="0"/>
                <a:ea typeface="微软雅黑"/>
                <a:cs typeface="+mn-cs"/>
              </a:rPr>
              <a:t>add $s1,$s2,$s3     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# </a:t>
            </a: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机器码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   0x2538820</a:t>
            </a:r>
          </a:p>
        </p:txBody>
      </p:sp>
    </p:spTree>
    <p:extLst>
      <p:ext uri="{BB962C8B-B14F-4D97-AF65-F5344CB8AC3E}">
        <p14:creationId xmlns:p14="http://schemas.microsoft.com/office/powerpoint/2010/main" val="7722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、</a:t>
            </a:r>
            <a:r>
              <a:rPr lang="en-US" altLang="zh-CN" dirty="0"/>
              <a:t>J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1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56694"/>
              </p:ext>
            </p:extLst>
          </p:nvPr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722685"/>
              </p:ext>
            </p:extLst>
          </p:nvPr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addi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16bits </a:t>
                      </a:r>
                      <a:r>
                        <a:rPr lang="zh-CN" altLang="en-US" sz="1600" b="0" kern="1200" dirty="0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lw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sw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 err="1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Reg</a:t>
                      </a:r>
                      <a:endParaRPr lang="zh-CN" altLang="en-US" sz="1600" b="0" kern="1200" dirty="0">
                        <a:solidFill>
                          <a:srgbClr val="002060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andi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ori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beq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bne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22264"/>
              </p:ext>
            </p:extLst>
          </p:nvPr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4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91436" marR="91436" marT="45680" marB="45680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05914"/>
              </p:ext>
            </p:extLst>
          </p:nvPr>
        </p:nvGraphicFramePr>
        <p:xfrm>
          <a:off x="1642101" y="5882406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4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jal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91436" marR="91436" marT="45617" marB="45617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3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x86-64 Integer Registers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631504" y="5733256"/>
            <a:ext cx="8501790" cy="838200"/>
          </a:xfrm>
          <a:ln/>
        </p:spPr>
        <p:txBody>
          <a:bodyPr/>
          <a:lstStyle/>
          <a:p>
            <a:pPr lvl="1"/>
            <a:r>
              <a:rPr lang="en-US" dirty="0"/>
              <a:t>Can reference low-order 4 bytes (also low-order 1 &amp; 2 bytes)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862064" y="1426814"/>
            <a:ext cx="6474296" cy="4014192"/>
            <a:chOff x="762000" y="1143000"/>
            <a:chExt cx="7518400" cy="4800600"/>
          </a:xfrm>
        </p:grpSpPr>
        <p:sp>
          <p:nvSpPr>
            <p:cNvPr id="27649" name="Rectangle 1"/>
            <p:cNvSpPr>
              <a:spLocks/>
            </p:cNvSpPr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%rsp</a:t>
              </a:r>
            </a:p>
          </p:txBody>
        </p:sp>
        <p:sp>
          <p:nvSpPr>
            <p:cNvPr id="27654" name="Rectangle 6"/>
            <p:cNvSpPr>
              <a:spLocks/>
            </p:cNvSpPr>
            <p:nvPr/>
          </p:nvSpPr>
          <p:spPr bwMode="auto">
            <a:xfrm>
              <a:off x="25527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%eax</a:t>
              </a:r>
            </a:p>
          </p:txBody>
        </p:sp>
        <p:sp>
          <p:nvSpPr>
            <p:cNvPr id="27655" name="Rectangle 7"/>
            <p:cNvSpPr>
              <a:spLocks/>
            </p:cNvSpPr>
            <p:nvPr/>
          </p:nvSpPr>
          <p:spPr bwMode="auto">
            <a:xfrm>
              <a:off x="25527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%ebx</a:t>
              </a:r>
            </a:p>
          </p:txBody>
        </p:sp>
        <p:sp>
          <p:nvSpPr>
            <p:cNvPr id="27656" name="Rectangle 8"/>
            <p:cNvSpPr>
              <a:spLocks/>
            </p:cNvSpPr>
            <p:nvPr/>
          </p:nvSpPr>
          <p:spPr bwMode="auto">
            <a:xfrm>
              <a:off x="25527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%ecx</a:t>
              </a:r>
            </a:p>
          </p:txBody>
        </p:sp>
        <p:sp>
          <p:nvSpPr>
            <p:cNvPr id="27657" name="Rectangle 9"/>
            <p:cNvSpPr>
              <a:spLocks/>
            </p:cNvSpPr>
            <p:nvPr/>
          </p:nvSpPr>
          <p:spPr bwMode="auto">
            <a:xfrm>
              <a:off x="25527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%edx</a:t>
              </a:r>
            </a:p>
          </p:txBody>
        </p:sp>
        <p:sp>
          <p:nvSpPr>
            <p:cNvPr id="27658" name="Rectangle 10"/>
            <p:cNvSpPr>
              <a:spLocks/>
            </p:cNvSpPr>
            <p:nvPr/>
          </p:nvSpPr>
          <p:spPr bwMode="auto">
            <a:xfrm>
              <a:off x="25527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%esi</a:t>
              </a:r>
            </a:p>
          </p:txBody>
        </p:sp>
        <p:sp>
          <p:nvSpPr>
            <p:cNvPr id="27659" name="Rectangle 11"/>
            <p:cNvSpPr>
              <a:spLocks/>
            </p:cNvSpPr>
            <p:nvPr/>
          </p:nvSpPr>
          <p:spPr bwMode="auto">
            <a:xfrm>
              <a:off x="25527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%edi</a:t>
              </a:r>
            </a:p>
          </p:txBody>
        </p:sp>
        <p:sp>
          <p:nvSpPr>
            <p:cNvPr id="27660" name="Rectangle 12"/>
            <p:cNvSpPr>
              <a:spLocks/>
            </p:cNvSpPr>
            <p:nvPr/>
          </p:nvSpPr>
          <p:spPr bwMode="auto">
            <a:xfrm>
              <a:off x="2552700" y="4838700"/>
              <a:ext cx="1752600" cy="444500"/>
            </a:xfrm>
            <a:prstGeom prst="rect">
              <a:avLst/>
            </a:prstGeom>
            <a:solidFill>
              <a:srgbClr val="FF99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%esp</a:t>
              </a:r>
            </a:p>
          </p:txBody>
        </p:sp>
        <p:sp>
          <p:nvSpPr>
            <p:cNvPr id="27661" name="Rectangle 13"/>
            <p:cNvSpPr>
              <a:spLocks/>
            </p:cNvSpPr>
            <p:nvPr/>
          </p:nvSpPr>
          <p:spPr bwMode="auto">
            <a:xfrm>
              <a:off x="2552700" y="5453826"/>
              <a:ext cx="1765300" cy="444499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%ebp</a:t>
              </a:r>
            </a:p>
          </p:txBody>
        </p:sp>
        <p:sp>
          <p:nvSpPr>
            <p:cNvPr id="27662" name="Rectangle 14"/>
            <p:cNvSpPr>
              <a:spLocks/>
            </p:cNvSpPr>
            <p:nvPr/>
          </p:nvSpPr>
          <p:spPr bwMode="auto">
            <a:xfrm>
              <a:off x="65151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%r8d</a:t>
              </a:r>
            </a:p>
          </p:txBody>
        </p:sp>
        <p:sp>
          <p:nvSpPr>
            <p:cNvPr id="27663" name="Rectangle 15"/>
            <p:cNvSpPr>
              <a:spLocks/>
            </p:cNvSpPr>
            <p:nvPr/>
          </p:nvSpPr>
          <p:spPr bwMode="auto">
            <a:xfrm>
              <a:off x="65151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%r9d</a:t>
              </a:r>
            </a:p>
          </p:txBody>
        </p:sp>
        <p:sp>
          <p:nvSpPr>
            <p:cNvPr id="27664" name="Rectangle 16"/>
            <p:cNvSpPr>
              <a:spLocks/>
            </p:cNvSpPr>
            <p:nvPr/>
          </p:nvSpPr>
          <p:spPr bwMode="auto">
            <a:xfrm>
              <a:off x="65151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%r10d</a:t>
              </a:r>
            </a:p>
          </p:txBody>
        </p:sp>
        <p:sp>
          <p:nvSpPr>
            <p:cNvPr id="27665" name="Rectangle 17"/>
            <p:cNvSpPr>
              <a:spLocks/>
            </p:cNvSpPr>
            <p:nvPr/>
          </p:nvSpPr>
          <p:spPr bwMode="auto">
            <a:xfrm>
              <a:off x="65151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%r11d</a:t>
              </a:r>
            </a:p>
          </p:txBody>
        </p:sp>
        <p:sp>
          <p:nvSpPr>
            <p:cNvPr id="27666" name="Rectangle 18"/>
            <p:cNvSpPr>
              <a:spLocks/>
            </p:cNvSpPr>
            <p:nvPr/>
          </p:nvSpPr>
          <p:spPr bwMode="auto">
            <a:xfrm>
              <a:off x="65151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%r12d</a:t>
              </a:r>
            </a:p>
          </p:txBody>
        </p:sp>
        <p:sp>
          <p:nvSpPr>
            <p:cNvPr id="27667" name="Rectangle 19"/>
            <p:cNvSpPr>
              <a:spLocks/>
            </p:cNvSpPr>
            <p:nvPr/>
          </p:nvSpPr>
          <p:spPr bwMode="auto">
            <a:xfrm>
              <a:off x="65151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%r13d</a:t>
              </a:r>
            </a:p>
          </p:txBody>
        </p:sp>
        <p:sp>
          <p:nvSpPr>
            <p:cNvPr id="27668" name="Rectangle 20"/>
            <p:cNvSpPr>
              <a:spLocks/>
            </p:cNvSpPr>
            <p:nvPr/>
          </p:nvSpPr>
          <p:spPr bwMode="auto">
            <a:xfrm>
              <a:off x="6515100" y="4838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%r14d</a:t>
              </a:r>
            </a:p>
          </p:txBody>
        </p:sp>
        <p:sp>
          <p:nvSpPr>
            <p:cNvPr id="27669" name="Rectangle 21"/>
            <p:cNvSpPr>
              <a:spLocks/>
            </p:cNvSpPr>
            <p:nvPr/>
          </p:nvSpPr>
          <p:spPr bwMode="auto">
            <a:xfrm>
              <a:off x="6515100" y="5448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%r15d</a:t>
              </a:r>
            </a:p>
          </p:txBody>
        </p:sp>
        <p:sp>
          <p:nvSpPr>
            <p:cNvPr id="27670" name="Rectangle 22"/>
            <p:cNvSpPr>
              <a:spLocks/>
            </p:cNvSpPr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%r8</a:t>
              </a:r>
            </a:p>
          </p:txBody>
        </p:sp>
        <p:sp>
          <p:nvSpPr>
            <p:cNvPr id="27671" name="Rectangle 23"/>
            <p:cNvSpPr>
              <a:spLocks/>
            </p:cNvSpPr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%r9</a:t>
              </a:r>
            </a:p>
          </p:txBody>
        </p:sp>
        <p:sp>
          <p:nvSpPr>
            <p:cNvPr id="27672" name="Rectangle 24"/>
            <p:cNvSpPr>
              <a:spLocks/>
            </p:cNvSpPr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%r10</a:t>
              </a:r>
            </a:p>
          </p:txBody>
        </p:sp>
        <p:sp>
          <p:nvSpPr>
            <p:cNvPr id="27673" name="Rectangle 25"/>
            <p:cNvSpPr>
              <a:spLocks/>
            </p:cNvSpPr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%r11</a:t>
              </a:r>
            </a:p>
          </p:txBody>
        </p:sp>
        <p:sp>
          <p:nvSpPr>
            <p:cNvPr id="27674" name="Rectangle 26"/>
            <p:cNvSpPr>
              <a:spLocks/>
            </p:cNvSpPr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%r12</a:t>
              </a:r>
            </a:p>
          </p:txBody>
        </p:sp>
        <p:sp>
          <p:nvSpPr>
            <p:cNvPr id="27675" name="Rectangle 27"/>
            <p:cNvSpPr>
              <a:spLocks/>
            </p:cNvSpPr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%r13</a:t>
              </a:r>
            </a:p>
          </p:txBody>
        </p:sp>
        <p:sp>
          <p:nvSpPr>
            <p:cNvPr id="27676" name="Rectangle 28"/>
            <p:cNvSpPr>
              <a:spLocks/>
            </p:cNvSpPr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%r14</a:t>
              </a:r>
            </a:p>
          </p:txBody>
        </p:sp>
        <p:sp>
          <p:nvSpPr>
            <p:cNvPr id="27677" name="Rectangle 29"/>
            <p:cNvSpPr>
              <a:spLocks/>
            </p:cNvSpPr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%r15</a:t>
              </a:r>
            </a:p>
          </p:txBody>
        </p:sp>
        <p:sp>
          <p:nvSpPr>
            <p:cNvPr id="27678" name="Rectangle 30"/>
            <p:cNvSpPr>
              <a:spLocks/>
            </p:cNvSpPr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rax</a:t>
              </a:r>
              <a:endParaRPr lang="en-US" sz="2400" b="1" dirty="0">
                <a:solidFill>
                  <a:srgbClr val="000000"/>
                </a:solidFill>
                <a:latin typeface="Courier New Bold" charset="0"/>
                <a:ea typeface="微软雅黑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9" name="Rectangle 31"/>
            <p:cNvSpPr>
              <a:spLocks/>
            </p:cNvSpPr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rbx</a:t>
              </a:r>
              <a:endParaRPr lang="en-US" sz="2400" b="1" dirty="0">
                <a:solidFill>
                  <a:srgbClr val="000000"/>
                </a:solidFill>
                <a:latin typeface="Courier New Bold" charset="0"/>
                <a:ea typeface="微软雅黑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80" name="Rectangle 32"/>
            <p:cNvSpPr>
              <a:spLocks/>
            </p:cNvSpPr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%rcx</a:t>
              </a:r>
            </a:p>
          </p:txBody>
        </p:sp>
        <p:sp>
          <p:nvSpPr>
            <p:cNvPr id="27681" name="Rectangle 33"/>
            <p:cNvSpPr>
              <a:spLocks/>
            </p:cNvSpPr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%rdx</a:t>
              </a:r>
            </a:p>
          </p:txBody>
        </p:sp>
        <p:sp>
          <p:nvSpPr>
            <p:cNvPr id="27682" name="Rectangle 34"/>
            <p:cNvSpPr>
              <a:spLocks/>
            </p:cNvSpPr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%rsi</a:t>
              </a:r>
            </a:p>
          </p:txBody>
        </p:sp>
        <p:sp>
          <p:nvSpPr>
            <p:cNvPr id="27683" name="Rectangle 35"/>
            <p:cNvSpPr>
              <a:spLocks/>
            </p:cNvSpPr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%rdi</a:t>
              </a:r>
            </a:p>
          </p:txBody>
        </p:sp>
        <p:sp>
          <p:nvSpPr>
            <p:cNvPr id="27684" name="Rectangle 36"/>
            <p:cNvSpPr>
              <a:spLocks/>
            </p:cNvSpPr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%rbp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088579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寻址方式总结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/>
              <a:t>寄存器寻址</a:t>
            </a:r>
            <a:endParaRPr lang="en-US" altLang="zh-CN" b="1" dirty="0"/>
          </a:p>
          <a:p>
            <a:pPr>
              <a:defRPr/>
            </a:pPr>
            <a:r>
              <a:rPr lang="zh-CN" altLang="en-US" b="1" dirty="0"/>
              <a:t>变址寻址</a:t>
            </a:r>
            <a:endParaRPr lang="en-US" altLang="zh-CN" b="1" dirty="0"/>
          </a:p>
          <a:p>
            <a:pPr>
              <a:defRPr/>
            </a:pPr>
            <a:r>
              <a:rPr lang="zh-CN" altLang="en-US" b="1" dirty="0"/>
              <a:t>立即数寻址</a:t>
            </a:r>
            <a:endParaRPr lang="en-US" altLang="zh-CN" b="1" dirty="0"/>
          </a:p>
          <a:p>
            <a:pPr>
              <a:defRPr/>
            </a:pPr>
            <a:r>
              <a:rPr lang="en-US" altLang="zh-CN" b="1" dirty="0"/>
              <a:t>PC</a:t>
            </a:r>
            <a:r>
              <a:rPr lang="zh-CN" altLang="en-US" b="1" dirty="0"/>
              <a:t>相对寻址 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-65" charset="0"/>
              </a:rPr>
              <a:t>beq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 reg1,reg2,offset</a:t>
            </a:r>
          </a:p>
          <a:p>
            <a:pPr lvl="1">
              <a:defRPr/>
            </a:pPr>
            <a:r>
              <a:rPr lang="en-US" altLang="zh-CN" dirty="0"/>
              <a:t>PC + 4 + 16</a:t>
            </a:r>
            <a:r>
              <a:rPr lang="zh-CN" altLang="en-US" dirty="0"/>
              <a:t>位偏移地址左移两位  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字地址变字节地址</a:t>
            </a:r>
            <a:endParaRPr lang="en-US" altLang="zh-CN" dirty="0"/>
          </a:p>
          <a:p>
            <a:pPr>
              <a:defRPr/>
            </a:pPr>
            <a:r>
              <a:rPr lang="zh-CN" altLang="en-US" b="1" dirty="0"/>
              <a:t>伪直接寻址 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J label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193651" y="5685261"/>
            <a:ext cx="5391549" cy="552054"/>
            <a:chOff x="3193651" y="5685261"/>
            <a:chExt cx="5391549" cy="552054"/>
          </a:xfrm>
        </p:grpSpPr>
        <p:grpSp>
          <p:nvGrpSpPr>
            <p:cNvPr id="2" name="组合 1"/>
            <p:cNvGrpSpPr/>
            <p:nvPr/>
          </p:nvGrpSpPr>
          <p:grpSpPr>
            <a:xfrm>
              <a:off x="3193651" y="5685262"/>
              <a:ext cx="4729922" cy="552053"/>
              <a:chOff x="1691680" y="4293097"/>
              <a:chExt cx="3672408" cy="428625"/>
            </a:xfrm>
          </p:grpSpPr>
          <p:sp>
            <p:nvSpPr>
              <p:cNvPr id="6" name="矩形 7"/>
              <p:cNvSpPr/>
              <p:nvPr/>
            </p:nvSpPr>
            <p:spPr>
              <a:xfrm>
                <a:off x="1691680" y="4293097"/>
                <a:ext cx="1180108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PC 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高</a:t>
                </a: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4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</a:t>
                </a:r>
              </a:p>
            </p:txBody>
          </p:sp>
          <p:sp>
            <p:nvSpPr>
              <p:cNvPr id="7" name="矩形 26"/>
              <p:cNvSpPr/>
              <p:nvPr/>
            </p:nvSpPr>
            <p:spPr>
              <a:xfrm>
                <a:off x="2928938" y="4293097"/>
                <a:ext cx="2435150" cy="428625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shade val="51000"/>
                      <a:satMod val="130000"/>
                    </a:srgbClr>
                  </a:gs>
                  <a:gs pos="80000">
                    <a:srgbClr val="4BACC6">
                      <a:shade val="93000"/>
                      <a:satMod val="130000"/>
                    </a:srgbClr>
                  </a:gs>
                  <a:gs pos="100000">
                    <a:srgbClr val="4BACC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26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位立即数</a:t>
                </a:r>
              </a:p>
            </p:txBody>
          </p:sp>
        </p:grpSp>
        <p:sp>
          <p:nvSpPr>
            <p:cNvPr id="11" name="矩形 26"/>
            <p:cNvSpPr/>
            <p:nvPr/>
          </p:nvSpPr>
          <p:spPr>
            <a:xfrm>
              <a:off x="7997180" y="5685261"/>
              <a:ext cx="588020" cy="552053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ysClr val="window" lastClr="FFFFFF"/>
                  </a:solidFill>
                  <a:latin typeface="+mn-ea"/>
                </a:rPr>
                <a:t>00</a:t>
              </a:r>
              <a:endParaRPr lang="zh-CN" altLang="en-US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8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802804"/>
            <a:ext cx="10515599" cy="686888"/>
          </a:xfrm>
        </p:spPr>
        <p:txBody>
          <a:bodyPr/>
          <a:lstStyle/>
          <a:p>
            <a:r>
              <a:rPr lang="zh-CN" altLang="en-US" dirty="0"/>
              <a:t>开源</a:t>
            </a:r>
            <a:r>
              <a:rPr lang="en-US" altLang="zh-CN" dirty="0"/>
              <a:t>MIPS</a:t>
            </a:r>
            <a:r>
              <a:rPr lang="zh-CN" altLang="en-US" dirty="0"/>
              <a:t>仿真器，汇编器</a:t>
            </a:r>
          </a:p>
        </p:txBody>
      </p:sp>
      <p:pic>
        <p:nvPicPr>
          <p:cNvPr id="4" name="图片 3" descr="https://www.d.umn.edu/~gshute/mips/Mars/screenshots/interfac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23" y="1555004"/>
            <a:ext cx="8335192" cy="4842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050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5A381DF-589B-4318-839D-D8905F3D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64" y="1503408"/>
            <a:ext cx="6656694" cy="5878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F986C7-378D-42A1-A9D5-8AE462B2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74021"/>
            <a:ext cx="10934699" cy="28896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X86</a:t>
            </a:r>
            <a:r>
              <a:rPr lang="zh-CN" altLang="en-US"/>
              <a:t>指令格式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 flipV="1">
            <a:off x="905565" y="2090057"/>
            <a:ext cx="400721" cy="130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</p:cNvCxnSpPr>
          <p:nvPr/>
        </p:nvCxnSpPr>
        <p:spPr>
          <a:xfrm flipV="1">
            <a:off x="2367722" y="2090057"/>
            <a:ext cx="5490817" cy="130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9414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指令格式   </a:t>
            </a:r>
            <a:r>
              <a:rPr lang="zh-CN" altLang="en-US" sz="1800" dirty="0"/>
              <a:t>（最长</a:t>
            </a:r>
            <a:r>
              <a:rPr lang="en-US" altLang="zh-CN" sz="1800" dirty="0"/>
              <a:t>15bytes</a:t>
            </a:r>
            <a:r>
              <a:rPr lang="zh-CN" altLang="en-US" sz="1800" dirty="0"/>
              <a:t>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78375" y="985838"/>
            <a:ext cx="4249737" cy="731838"/>
            <a:chOff x="2566989" y="1544638"/>
            <a:chExt cx="4249737" cy="731838"/>
          </a:xfrm>
        </p:grpSpPr>
        <p:graphicFrame>
          <p:nvGraphicFramePr>
            <p:cNvPr id="6" name="内容占位符 4"/>
            <p:cNvGraphicFramePr>
              <a:graphicFrameLocks/>
            </p:cNvGraphicFramePr>
            <p:nvPr/>
          </p:nvGraphicFramePr>
          <p:xfrm>
            <a:off x="2578100" y="1544638"/>
            <a:ext cx="3600450" cy="36671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2001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2001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2001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66712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5" name="内容占位符 4"/>
            <p:cNvGraphicFramePr>
              <a:graphicFrameLocks/>
            </p:cNvGraphicFramePr>
            <p:nvPr/>
          </p:nvGraphicFramePr>
          <p:xfrm>
            <a:off x="2566989" y="1905001"/>
            <a:ext cx="4249737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8604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636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52571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JE 4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Cond.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Displacement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957425"/>
            <a:ext cx="3963988" cy="4530725"/>
          </a:xfrm>
        </p:spPr>
        <p:txBody>
          <a:bodyPr>
            <a:noAutofit/>
          </a:bodyPr>
          <a:lstStyle/>
          <a:p>
            <a:pPr eaLnBrk="1" hangingPunct="1">
              <a:lnSpc>
                <a:spcPct val="200000"/>
              </a:lnSpc>
              <a:defRPr/>
            </a:pPr>
            <a:r>
              <a:rPr lang="en-US" altLang="zh-CN" sz="2800" dirty="0"/>
              <a:t>JE  20H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Call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PUSH ESI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MOV EBX,[EDI+45]</a:t>
            </a: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zh-CN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787901" y="1989409"/>
            <a:ext cx="7058025" cy="731838"/>
            <a:chOff x="2566989" y="2924176"/>
            <a:chExt cx="7058025" cy="731838"/>
          </a:xfrm>
        </p:grpSpPr>
        <p:graphicFrame>
          <p:nvGraphicFramePr>
            <p:cNvPr id="10" name="内容占位符 4"/>
            <p:cNvGraphicFramePr>
              <a:graphicFrameLocks/>
            </p:cNvGraphicFramePr>
            <p:nvPr/>
          </p:nvGraphicFramePr>
          <p:xfrm>
            <a:off x="2578100" y="292417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572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1" name="内容占位符 4"/>
            <p:cNvGraphicFramePr>
              <a:graphicFrameLocks/>
            </p:cNvGraphicFramePr>
            <p:nvPr/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3943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30761" name="内容占位符 2"/>
          <p:cNvSpPr txBox="1">
            <a:spLocks/>
          </p:cNvSpPr>
          <p:nvPr/>
        </p:nvSpPr>
        <p:spPr bwMode="auto">
          <a:xfrm>
            <a:off x="1909764" y="3860801"/>
            <a:ext cx="82184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18049" y="3027503"/>
            <a:ext cx="2005012" cy="669926"/>
            <a:chOff x="4460875" y="3384009"/>
            <a:chExt cx="2005012" cy="669926"/>
          </a:xfrm>
        </p:grpSpPr>
        <p:graphicFrame>
          <p:nvGraphicFramePr>
            <p:cNvPr id="19" name="内容占位符 4"/>
            <p:cNvGraphicFramePr>
              <a:graphicFrameLocks/>
            </p:cNvGraphicFramePr>
            <p:nvPr/>
          </p:nvGraphicFramePr>
          <p:xfrm>
            <a:off x="4460875" y="3384009"/>
            <a:ext cx="2005012" cy="36517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0250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0250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5bits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3bits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20" name="内容占位符 4"/>
            <p:cNvGraphicFramePr>
              <a:graphicFrameLocks/>
            </p:cNvGraphicFramePr>
            <p:nvPr/>
          </p:nvGraphicFramePr>
          <p:xfrm>
            <a:off x="4521201" y="3682460"/>
            <a:ext cx="1670050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95663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1341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PUSH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 err="1">
                            <a:solidFill>
                              <a:srgbClr val="002060"/>
                            </a:solidFill>
                          </a:rPr>
                          <a:t>Reg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2" name="内容占位符 4"/>
          <p:cNvGraphicFramePr>
            <a:graphicFrameLocks/>
          </p:cNvGraphicFramePr>
          <p:nvPr/>
        </p:nvGraphicFramePr>
        <p:xfrm>
          <a:off x="4756149" y="4255926"/>
          <a:ext cx="5767385" cy="3651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2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4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1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MOV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rgbClr val="002060"/>
                          </a:solidFill>
                        </a:rPr>
                        <a:t>Postbyte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Displacement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5004358" y="3924498"/>
            <a:ext cx="5291077" cy="369332"/>
            <a:chOff x="5004358" y="3924498"/>
            <a:chExt cx="5291077" cy="369332"/>
          </a:xfrm>
        </p:grpSpPr>
        <p:sp>
          <p:nvSpPr>
            <p:cNvPr id="12" name="矩形 11"/>
            <p:cNvSpPr/>
            <p:nvPr/>
          </p:nvSpPr>
          <p:spPr>
            <a:xfrm>
              <a:off x="5004358" y="3924498"/>
              <a:ext cx="7995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6bits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967610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301978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26512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305034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1040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 X86</a:t>
            </a:r>
            <a:r>
              <a:rPr lang="zh-CN" altLang="en-US" dirty="0"/>
              <a:t>  差异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71557"/>
              </p:ext>
            </p:extLst>
          </p:nvPr>
        </p:nvGraphicFramePr>
        <p:xfrm>
          <a:off x="1189269" y="1127708"/>
          <a:ext cx="9713292" cy="5105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953">
                  <a:extLst>
                    <a:ext uri="{9D8B030D-6E8A-4147-A177-3AD203B41FA5}">
                      <a16:colId xmlns:a16="http://schemas.microsoft.com/office/drawing/2014/main" val="993228041"/>
                    </a:ext>
                  </a:extLst>
                </a:gridCol>
              </a:tblGrid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X86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MIPS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变长（</a:t>
                      </a:r>
                      <a:r>
                        <a:rPr lang="en-US" altLang="zh-CN" sz="1800" dirty="0"/>
                        <a:t>1-15bytes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定长指令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指令数多  </a:t>
                      </a:r>
                      <a:r>
                        <a:rPr lang="en-US" altLang="zh-CN" sz="1800" dirty="0"/>
                        <a:t>CISC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指令数少 </a:t>
                      </a:r>
                      <a:r>
                        <a:rPr lang="en-US" altLang="zh-CN" sz="1800" dirty="0"/>
                        <a:t>RISC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37142791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r>
                        <a:rPr lang="zh-CN" altLang="en-US" sz="1800" dirty="0"/>
                        <a:t>个通用寄存器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32</a:t>
                      </a:r>
                      <a:r>
                        <a:rPr lang="zh-CN" altLang="en-US" sz="1800" dirty="0"/>
                        <a:t>个通用寄存器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寻址方式复杂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寻址方式简单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有标志寄存器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无标志寄存器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280782983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最多两地址指令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三地址指令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367771982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无限制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Load/store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能访问存储器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有堆栈指令 </a:t>
                      </a:r>
                      <a:r>
                        <a:rPr lang="en-US" altLang="zh-CN" sz="1800" dirty="0"/>
                        <a:t>push</a:t>
                      </a:r>
                      <a:r>
                        <a:rPr lang="zh-CN" altLang="en-US" sz="1800" dirty="0"/>
                        <a:t>，</a:t>
                      </a:r>
                      <a:r>
                        <a:rPr lang="en-US" altLang="zh-CN" sz="1800" dirty="0"/>
                        <a:t>pop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无堆栈指令（访存指令代替）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设备统一编址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参数传递：栈帧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参数传递（</a:t>
                      </a:r>
                      <a:r>
                        <a:rPr lang="en-US" altLang="zh-CN" sz="1800" dirty="0"/>
                        <a:t>4</a:t>
                      </a:r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+</a:t>
                      </a:r>
                      <a:r>
                        <a:rPr lang="zh-CN" altLang="en-US" sz="1800" dirty="0"/>
                        <a:t>栈帧）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1770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ARMv8-32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相同之处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位定长指令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个通用寄存器，一个恒零寄存器</a:t>
            </a:r>
            <a:endParaRPr lang="en-US" altLang="zh-CN" dirty="0"/>
          </a:p>
          <a:p>
            <a:pPr lvl="1"/>
            <a:r>
              <a:rPr lang="en-US" altLang="zh-CN" dirty="0"/>
              <a:t>load/store</a:t>
            </a:r>
            <a:r>
              <a:rPr lang="zh-CN" altLang="en-US" dirty="0"/>
              <a:t>架构</a:t>
            </a:r>
            <a:endParaRPr lang="en-US" altLang="zh-CN" dirty="0"/>
          </a:p>
          <a:p>
            <a:pPr lvl="1"/>
            <a:r>
              <a:rPr lang="zh-CN" altLang="en-US" dirty="0"/>
              <a:t>都不能并行存取多个寄存器（方便批量保存寄存器，恢复寄存器，硬件实现更复杂）</a:t>
            </a:r>
            <a:endParaRPr lang="en-US" altLang="zh-CN" dirty="0"/>
          </a:p>
          <a:p>
            <a:pPr lvl="1"/>
            <a:r>
              <a:rPr lang="zh-CN" altLang="en-US" dirty="0"/>
              <a:t>都有分支指令，能根据寄存器的值为</a:t>
            </a:r>
            <a:r>
              <a:rPr lang="en-US" altLang="zh-CN" dirty="0"/>
              <a:t>0</a:t>
            </a:r>
            <a:r>
              <a:rPr lang="zh-CN" altLang="en-US" dirty="0"/>
              <a:t>转移或不为零转移</a:t>
            </a:r>
            <a:endParaRPr lang="en-US" altLang="zh-CN" dirty="0"/>
          </a:p>
          <a:p>
            <a:r>
              <a:rPr lang="zh-CN" altLang="en-US" dirty="0"/>
              <a:t>区别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条件分支指令，</a:t>
            </a:r>
            <a:r>
              <a:rPr lang="en-US" altLang="zh-CN" dirty="0"/>
              <a:t>arm</a:t>
            </a:r>
            <a:r>
              <a:rPr lang="zh-CN" altLang="en-US" dirty="0"/>
              <a:t>依赖于条件码，</a:t>
            </a:r>
            <a:r>
              <a:rPr lang="en-US" altLang="zh-CN" dirty="0" err="1"/>
              <a:t>mips</a:t>
            </a:r>
            <a:r>
              <a:rPr lang="zh-CN" altLang="en-US" dirty="0"/>
              <a:t>无状态标志寄存器</a:t>
            </a:r>
            <a:endParaRPr lang="en-US" altLang="zh-CN" dirty="0"/>
          </a:p>
          <a:p>
            <a:pPr lvl="1"/>
            <a:r>
              <a:rPr lang="en-US" altLang="zh-CN" dirty="0"/>
              <a:t>ARMv7</a:t>
            </a:r>
            <a:r>
              <a:rPr lang="zh-CN" altLang="en-US" dirty="0"/>
              <a:t>指令还有</a:t>
            </a:r>
            <a:r>
              <a:rPr lang="zh-CN" altLang="en-US" b="1" dirty="0"/>
              <a:t>条件执行指令，</a:t>
            </a:r>
            <a:r>
              <a:rPr lang="zh-CN" altLang="en-US" dirty="0"/>
              <a:t>不满足条件不执行</a:t>
            </a:r>
            <a:endParaRPr lang="en-US" altLang="zh-CN" dirty="0"/>
          </a:p>
          <a:p>
            <a:pPr lvl="1"/>
            <a:r>
              <a:rPr lang="en-US" altLang="zh-CN" dirty="0"/>
              <a:t>ARMv8</a:t>
            </a:r>
            <a:r>
              <a:rPr lang="zh-CN" altLang="en-US" dirty="0"/>
              <a:t>指令集规模更大，寻址方式更多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010" y="1362271"/>
            <a:ext cx="2380009" cy="110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30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完全开放</a:t>
            </a:r>
            <a:r>
              <a:rPr lang="zh-CN" altLang="en-US" dirty="0"/>
              <a:t>的 </a:t>
            </a:r>
            <a:r>
              <a:rPr lang="en-US" altLang="zh-CN" dirty="0"/>
              <a:t>ISA</a:t>
            </a:r>
            <a:endParaRPr lang="zh-CN" altLang="en-US" dirty="0"/>
          </a:p>
          <a:p>
            <a:r>
              <a:rPr lang="zh-CN" altLang="en-US" b="1" dirty="0"/>
              <a:t>大道至简，简单就是美</a:t>
            </a:r>
            <a:endParaRPr lang="en-US" altLang="zh-CN" b="1" dirty="0"/>
          </a:p>
          <a:p>
            <a:pPr lvl="1"/>
            <a:r>
              <a:rPr lang="zh-CN" altLang="en-US" dirty="0"/>
              <a:t>包含一个最小的</a:t>
            </a:r>
            <a:r>
              <a:rPr lang="zh-CN" altLang="en-US" b="1" dirty="0"/>
              <a:t>核心冻结的</a:t>
            </a:r>
            <a:r>
              <a:rPr lang="en-US" altLang="zh-CN" b="1" dirty="0"/>
              <a:t>ISA </a:t>
            </a:r>
            <a:r>
              <a:rPr lang="zh-CN" altLang="en-US" dirty="0"/>
              <a:t>（可支撑</a:t>
            </a:r>
            <a:r>
              <a:rPr lang="en-US" altLang="zh-CN" dirty="0"/>
              <a:t>OS</a:t>
            </a:r>
            <a:r>
              <a:rPr lang="zh-CN" altLang="en-US" dirty="0"/>
              <a:t>，方便教学）</a:t>
            </a:r>
            <a:endParaRPr lang="en-US" altLang="zh-CN" dirty="0"/>
          </a:p>
          <a:p>
            <a:pPr lvl="1"/>
            <a:r>
              <a:rPr lang="zh-CN" altLang="en-US" dirty="0"/>
              <a:t>适合硬件实现，而不仅仅是适用于模拟或者二进制翻译</a:t>
            </a:r>
            <a:endParaRPr lang="en-US" altLang="zh-CN" dirty="0"/>
          </a:p>
          <a:p>
            <a:r>
              <a:rPr lang="zh-CN" altLang="en-US" b="1" dirty="0"/>
              <a:t>无病一生轻的后发优势</a:t>
            </a:r>
            <a:endParaRPr lang="en-US" altLang="zh-CN" b="1" dirty="0"/>
          </a:p>
          <a:p>
            <a:pPr lvl="1"/>
            <a:r>
              <a:rPr lang="zh-CN" altLang="en-US" sz="2100" dirty="0"/>
              <a:t>模块化的可扩展指令集</a:t>
            </a:r>
            <a:endParaRPr lang="en-US" altLang="zh-CN" sz="2100" dirty="0"/>
          </a:p>
          <a:p>
            <a:pPr lvl="1"/>
            <a:r>
              <a:rPr lang="zh-CN" altLang="en-US" sz="2100" dirty="0"/>
              <a:t>方便简化硬件实现，提升性能</a:t>
            </a:r>
            <a:endParaRPr lang="en-US" altLang="zh-CN" sz="2100" dirty="0"/>
          </a:p>
          <a:p>
            <a:pPr lvl="2"/>
            <a:r>
              <a:rPr lang="zh-CN" altLang="en-US" sz="2100" dirty="0"/>
              <a:t>更规整的指令编码、更简洁的运算指令、更简洁的访存模式：</a:t>
            </a:r>
            <a:r>
              <a:rPr lang="en-US" altLang="zh-CN" sz="2100" dirty="0"/>
              <a:t>Load/Store</a:t>
            </a:r>
            <a:r>
              <a:rPr lang="zh-CN" altLang="en-US" sz="2100" dirty="0"/>
              <a:t>架构</a:t>
            </a:r>
            <a:endParaRPr lang="en-US" altLang="zh-CN" sz="2100" dirty="0"/>
          </a:p>
          <a:p>
            <a:pPr lvl="2"/>
            <a:r>
              <a:rPr lang="zh-CN" altLang="en-US" sz="2100" dirty="0"/>
              <a:t>高效分支跳转指令（减少指令数目）、简洁的子程序调用</a:t>
            </a:r>
            <a:endParaRPr lang="en-US" altLang="zh-CN" sz="2100" dirty="0"/>
          </a:p>
          <a:p>
            <a:pPr lvl="2"/>
            <a:r>
              <a:rPr lang="zh-CN" altLang="en-US" sz="2100" dirty="0"/>
              <a:t>无条件码执行、无分支</a:t>
            </a:r>
            <a:r>
              <a:rPr lang="zh-CN" altLang="en-US" sz="2100"/>
              <a:t>延迟槽</a:t>
            </a:r>
            <a:endParaRPr lang="en-US" altLang="zh-CN" sz="2100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411" y="1380930"/>
            <a:ext cx="2360646" cy="23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7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864102"/>
            <a:ext cx="10515599" cy="56370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指令助记符及语法格式大同小异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分支预测，</a:t>
            </a:r>
            <a:r>
              <a:rPr lang="en-US" altLang="zh-CN" sz="2000" dirty="0"/>
              <a:t>MIPS</a:t>
            </a:r>
            <a:r>
              <a:rPr lang="zh-CN" altLang="en-US" sz="2000" dirty="0"/>
              <a:t>延迟槽</a:t>
            </a:r>
            <a:endParaRPr lang="en-US" altLang="zh-CN" sz="2000" dirty="0"/>
          </a:p>
          <a:p>
            <a:r>
              <a:rPr lang="en-US" altLang="zh-CN" sz="2000" dirty="0"/>
              <a:t>RISC-V</a:t>
            </a:r>
            <a:r>
              <a:rPr lang="zh-CN" altLang="en-US" sz="2000" dirty="0"/>
              <a:t>支持变长指令扩展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将源寄存器</a:t>
            </a:r>
            <a:r>
              <a:rPr lang="en-US" altLang="zh-CN" sz="2000" dirty="0"/>
              <a:t>rs1</a:t>
            </a:r>
            <a:r>
              <a:rPr lang="zh-CN" altLang="en-US" sz="2000" dirty="0"/>
              <a:t>，</a:t>
            </a:r>
            <a:r>
              <a:rPr lang="en-US" altLang="zh-CN" sz="2000" dirty="0"/>
              <a:t>rs2</a:t>
            </a:r>
            <a:r>
              <a:rPr lang="zh-CN" altLang="en-US" sz="2000" dirty="0"/>
              <a:t>和目标寄存器（</a:t>
            </a:r>
            <a:r>
              <a:rPr lang="en-US" altLang="zh-CN" sz="2000" dirty="0" err="1"/>
              <a:t>rd</a:t>
            </a:r>
            <a:r>
              <a:rPr lang="zh-CN" altLang="en-US" sz="2000" dirty="0"/>
              <a:t>）固定在同样位置，以简化指令译码</a:t>
            </a:r>
            <a:endParaRPr lang="en-US" altLang="zh-CN" sz="2000" dirty="0"/>
          </a:p>
          <a:p>
            <a:r>
              <a:rPr lang="zh-CN" altLang="en-US" sz="2000" dirty="0"/>
              <a:t>立即数分散在不同位置，但符号位固定在第</a:t>
            </a:r>
            <a:r>
              <a:rPr lang="en-US" altLang="zh-CN" sz="2000" dirty="0"/>
              <a:t>31</a:t>
            </a:r>
            <a:r>
              <a:rPr lang="zh-CN" altLang="en-US" sz="2000" dirty="0"/>
              <a:t>位，可加速符号扩展电路，与译码并行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79" y="3809413"/>
            <a:ext cx="8310947" cy="2837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01" y="1386909"/>
            <a:ext cx="3522788" cy="5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271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EB216-D8A2-4390-9C82-24262EA7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5F5B9-73AD-49C6-9577-CE9D3990E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5.2</a:t>
            </a:r>
          </a:p>
          <a:p>
            <a:r>
              <a:rPr lang="en-US" altLang="zh-CN" dirty="0"/>
              <a:t>5.6  </a:t>
            </a:r>
          </a:p>
          <a:p>
            <a:r>
              <a:rPr lang="en-US" altLang="zh-CN" dirty="0"/>
              <a:t>5.8</a:t>
            </a:r>
          </a:p>
          <a:p>
            <a:r>
              <a:rPr lang="en-US" altLang="zh-CN" dirty="0"/>
              <a:t>5.9</a:t>
            </a:r>
          </a:p>
          <a:p>
            <a:r>
              <a:rPr lang="en-US" altLang="zh-CN"/>
              <a:t>5.12 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335922-D642-478D-957A-1E98C5999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68" y="3686862"/>
            <a:ext cx="3286316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512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计算机学院logo-组合01"/>
          <p:cNvPicPr>
            <a:picLocks noChangeAspect="1"/>
          </p:cNvPicPr>
          <p:nvPr/>
        </p:nvPicPr>
        <p:blipFill>
          <a:blip r:embed="rId4" cstate="hqprint">
            <a:biLevel thresh="25000"/>
          </a:blip>
          <a:stretch>
            <a:fillRect/>
          </a:stretch>
        </p:blipFill>
        <p:spPr>
          <a:xfrm>
            <a:off x="959358" y="680561"/>
            <a:ext cx="2753898" cy="66817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64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11569</TotalTime>
  <Words>8851</Words>
  <Application>Microsoft Office PowerPoint</Application>
  <PresentationFormat>宽屏</PresentationFormat>
  <Paragraphs>1814</Paragraphs>
  <Slides>99</Slides>
  <Notes>7</Notes>
  <HiddenSlides>36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99</vt:i4>
      </vt:variant>
    </vt:vector>
  </HeadingPairs>
  <TitlesOfParts>
    <vt:vector size="132" baseType="lpstr">
      <vt:lpstr>微软雅黑</vt:lpstr>
      <vt:lpstr>华文楷体</vt:lpstr>
      <vt:lpstr>Courier New</vt:lpstr>
      <vt:lpstr>Algerian</vt:lpstr>
      <vt:lpstr>等线</vt:lpstr>
      <vt:lpstr>华文仿宋</vt:lpstr>
      <vt:lpstr>Garamond</vt:lpstr>
      <vt:lpstr>Segoe UI</vt:lpstr>
      <vt:lpstr>Consolas</vt:lpstr>
      <vt:lpstr>Calibri</vt:lpstr>
      <vt:lpstr>义启小楷书</vt:lpstr>
      <vt:lpstr>黑体</vt:lpstr>
      <vt:lpstr>华文新魏</vt:lpstr>
      <vt:lpstr>Arial Narrow</vt:lpstr>
      <vt:lpstr>Times</vt:lpstr>
      <vt:lpstr>Segoe UI Black</vt:lpstr>
      <vt:lpstr>Courier New Bold</vt:lpstr>
      <vt:lpstr>宋体</vt:lpstr>
      <vt:lpstr>Arial</vt:lpstr>
      <vt:lpstr>Wingdings</vt:lpstr>
      <vt:lpstr>方正舒体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6_nordridesign</vt:lpstr>
      <vt:lpstr>7_nordridesign</vt:lpstr>
      <vt:lpstr>8_nordridesign</vt:lpstr>
      <vt:lpstr>9_nordridesign</vt:lpstr>
      <vt:lpstr>PowerPoint 演示文稿</vt:lpstr>
      <vt:lpstr>PowerPoint 演示文稿</vt:lpstr>
      <vt:lpstr>指令集体系结构 Instruction Set Architecture (ISA)</vt:lpstr>
      <vt:lpstr>硬件设计四原则</vt:lpstr>
      <vt:lpstr>MIPS指令概述</vt:lpstr>
      <vt:lpstr>汇编语言的变量---寄存器</vt:lpstr>
      <vt:lpstr>32个MIPS寄存器</vt:lpstr>
      <vt:lpstr>IA-32的寄存器组织</vt:lpstr>
      <vt:lpstr>x86-64 Integer Registers</vt:lpstr>
      <vt:lpstr>历史机型中的寄存器数目</vt:lpstr>
      <vt:lpstr>加减指令</vt:lpstr>
      <vt:lpstr>加减指令</vt:lpstr>
      <vt:lpstr>内存数据访问指令 lw sw lb sb lh sh</vt:lpstr>
      <vt:lpstr>加立即数</vt:lpstr>
      <vt:lpstr>条件判断指令   beq reg1,reg2,label</vt:lpstr>
      <vt:lpstr>MIPS 条件判断指令</vt:lpstr>
      <vt:lpstr>If-else语句举例  X86机器级表示</vt:lpstr>
      <vt:lpstr>逻辑运算</vt:lpstr>
      <vt:lpstr>循环结构</vt:lpstr>
      <vt:lpstr>循环结构</vt:lpstr>
      <vt:lpstr>do-while语句举例</vt:lpstr>
      <vt:lpstr>比较指令 slt  slti</vt:lpstr>
      <vt:lpstr>MIPS过程调用</vt:lpstr>
      <vt:lpstr>过程调用实现机制</vt:lpstr>
      <vt:lpstr>过程调用机制</vt:lpstr>
      <vt:lpstr>多级过程调用</vt:lpstr>
      <vt:lpstr>堆栈操作</vt:lpstr>
      <vt:lpstr>函数调用的机器级表示</vt:lpstr>
      <vt:lpstr>函数调用的机器级表示</vt:lpstr>
      <vt:lpstr>ISA寄存器使用约定 </vt:lpstr>
      <vt:lpstr>Intel 函数参数传递</vt:lpstr>
      <vt:lpstr>ABI（application binary interface）</vt:lpstr>
      <vt:lpstr>PowerPoint 演示文稿</vt:lpstr>
      <vt:lpstr>本章主要内容</vt:lpstr>
      <vt:lpstr>指令系统基本概念</vt:lpstr>
      <vt:lpstr>计算机指令系统层次</vt:lpstr>
      <vt:lpstr>指令系统基本概念</vt:lpstr>
      <vt:lpstr>本章主要内容</vt:lpstr>
      <vt:lpstr> 指令格式</vt:lpstr>
      <vt:lpstr>操作码(OP)与地址码(AC)</vt:lpstr>
      <vt:lpstr>指令字长度</vt:lpstr>
      <vt:lpstr>指令地址码</vt:lpstr>
      <vt:lpstr>扩展操作码</vt:lpstr>
      <vt:lpstr>扩展指令举例</vt:lpstr>
      <vt:lpstr>本章主要内容</vt:lpstr>
      <vt:lpstr>寻址方式</vt:lpstr>
      <vt:lpstr>顺序寻址</vt:lpstr>
      <vt:lpstr>跳跃寻址</vt:lpstr>
      <vt:lpstr>操作数的寻址方式</vt:lpstr>
      <vt:lpstr>立即寻址</vt:lpstr>
      <vt:lpstr>寄存器寻址(Register Addressing)</vt:lpstr>
      <vt:lpstr>直接寻址(Direct Addressing)</vt:lpstr>
      <vt:lpstr>间接寻址(Indirect Addressing)</vt:lpstr>
      <vt:lpstr>寄存器间接寻址 (Register Indirect Addressing)</vt:lpstr>
      <vt:lpstr>相对寻址 (Relative Addressing)</vt:lpstr>
      <vt:lpstr>基址/变址寻址</vt:lpstr>
      <vt:lpstr>堆栈寻址方式</vt:lpstr>
      <vt:lpstr>硬件堆栈</vt:lpstr>
      <vt:lpstr>内存堆栈</vt:lpstr>
      <vt:lpstr>不同寻址方式对比</vt:lpstr>
      <vt:lpstr>寻址方式举例</vt:lpstr>
      <vt:lpstr>本章主要内容</vt:lpstr>
      <vt:lpstr>指令分类方法</vt:lpstr>
      <vt:lpstr>x86指令分类</vt:lpstr>
      <vt:lpstr>MIPS指令分类</vt:lpstr>
      <vt:lpstr>本章主要内容</vt:lpstr>
      <vt:lpstr>指令格式设计</vt:lpstr>
      <vt:lpstr>指令格式设计举例</vt:lpstr>
      <vt:lpstr>指令格式设计举例</vt:lpstr>
      <vt:lpstr>指令格式设计举例</vt:lpstr>
      <vt:lpstr>2010研究生统考例题</vt:lpstr>
      <vt:lpstr>2010研究生统考例题</vt:lpstr>
      <vt:lpstr>2010研究生统考例题</vt:lpstr>
      <vt:lpstr>指令格式设计举例</vt:lpstr>
      <vt:lpstr>指令格式设计举例</vt:lpstr>
      <vt:lpstr>指令格式设计举例</vt:lpstr>
      <vt:lpstr>指令格式设计举例</vt:lpstr>
      <vt:lpstr>本章主要内容</vt:lpstr>
      <vt:lpstr>指令系统发展方向</vt:lpstr>
      <vt:lpstr>精减指令系统(RISC)</vt:lpstr>
      <vt:lpstr>本章主要内容</vt:lpstr>
      <vt:lpstr>PDP-11指令格式</vt:lpstr>
      <vt:lpstr>PDP-11指令集特点</vt:lpstr>
      <vt:lpstr>PDP-11寻址方式</vt:lpstr>
      <vt:lpstr>程序寄存器PC寻址</vt:lpstr>
      <vt:lpstr>MIPS 32指令格式（R型指令）</vt:lpstr>
      <vt:lpstr>MIPS指令格式</vt:lpstr>
      <vt:lpstr>MIPS指令格式 (R型指令)</vt:lpstr>
      <vt:lpstr>MIPS指令格式 (I、J型指令)</vt:lpstr>
      <vt:lpstr>MIPS寻址方式总结</vt:lpstr>
      <vt:lpstr>MARS</vt:lpstr>
      <vt:lpstr>X86指令格式</vt:lpstr>
      <vt:lpstr>X86指令格式   （最长15bytes）</vt:lpstr>
      <vt:lpstr>MIPS  X86  差异</vt:lpstr>
      <vt:lpstr>MIPS 32 &amp; ARMv8-32</vt:lpstr>
      <vt:lpstr>RISC-V</vt:lpstr>
      <vt:lpstr>MIPS 32 &amp; RISC-V</vt:lpstr>
      <vt:lpstr>课后习题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wgs</cp:lastModifiedBy>
  <cp:revision>1893</cp:revision>
  <cp:lastPrinted>2019-09-24T12:30:12Z</cp:lastPrinted>
  <dcterms:created xsi:type="dcterms:W3CDTF">2018-05-09T10:41:00Z</dcterms:created>
  <dcterms:modified xsi:type="dcterms:W3CDTF">2023-11-30T13:19:00Z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